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0" r:id="rId3"/>
    <p:sldId id="413" r:id="rId5"/>
    <p:sldId id="431" r:id="rId6"/>
    <p:sldId id="445" r:id="rId7"/>
    <p:sldId id="446" r:id="rId8"/>
    <p:sldId id="447" r:id="rId9"/>
    <p:sldId id="442" r:id="rId10"/>
    <p:sldId id="424" r:id="rId11"/>
    <p:sldId id="41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AC"/>
    <a:srgbClr val="FFFFFF"/>
    <a:srgbClr val="004097"/>
    <a:srgbClr val="00337A"/>
    <a:srgbClr val="00357F"/>
    <a:srgbClr val="003C8E"/>
    <a:srgbClr val="004098"/>
    <a:srgbClr val="003073"/>
    <a:srgbClr val="003D90"/>
    <a:srgbClr val="003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7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2.png"/><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8" Type="http://schemas.openxmlformats.org/officeDocument/2006/relationships/notesSlide" Target="../notesSlides/notesSlide3.xml"/><Relationship Id="rId17" Type="http://schemas.openxmlformats.org/officeDocument/2006/relationships/slideLayout" Target="../slideLayouts/slideLayout1.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image" Target="../media/image7.jpeg"/><Relationship Id="rId12" Type="http://schemas.openxmlformats.org/officeDocument/2006/relationships/image" Target="../media/image6.png"/><Relationship Id="rId11" Type="http://schemas.openxmlformats.org/officeDocument/2006/relationships/image" Target="../media/image5.jpeg"/><Relationship Id="rId10" Type="http://schemas.openxmlformats.org/officeDocument/2006/relationships/image" Target="../media/image4.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png"/><Relationship Id="rId7" Type="http://schemas.openxmlformats.org/officeDocument/2006/relationships/image" Target="../media/image16.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9" Type="http://schemas.openxmlformats.org/officeDocument/2006/relationships/notesSlide" Target="../notesSlides/notesSlide6.xml"/><Relationship Id="rId18" Type="http://schemas.openxmlformats.org/officeDocument/2006/relationships/slideLayout" Target="../slideLayouts/slideLayout1.xml"/><Relationship Id="rId17" Type="http://schemas.openxmlformats.org/officeDocument/2006/relationships/tags" Target="../tags/tag76.xml"/><Relationship Id="rId16" Type="http://schemas.openxmlformats.org/officeDocument/2006/relationships/image" Target="../media/image25.png"/><Relationship Id="rId15" Type="http://schemas.openxmlformats.org/officeDocument/2006/relationships/image" Target="../media/image24.png"/><Relationship Id="rId14" Type="http://schemas.openxmlformats.org/officeDocument/2006/relationships/image" Target="../media/image23.jpeg"/><Relationship Id="rId13" Type="http://schemas.openxmlformats.org/officeDocument/2006/relationships/image" Target="../media/image22.jpeg"/><Relationship Id="rId12" Type="http://schemas.openxmlformats.org/officeDocument/2006/relationships/image" Target="../media/image21.jpe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7.xml"/><Relationship Id="rId7" Type="http://schemas.openxmlformats.org/officeDocument/2006/relationships/image" Target="../media/image3.svg"/><Relationship Id="rId6" Type="http://schemas.openxmlformats.org/officeDocument/2006/relationships/image" Target="../media/image28.png"/><Relationship Id="rId5" Type="http://schemas.openxmlformats.org/officeDocument/2006/relationships/image" Target="../media/image2.svg"/><Relationship Id="rId4" Type="http://schemas.openxmlformats.org/officeDocument/2006/relationships/image" Target="../media/image27.png"/><Relationship Id="rId3" Type="http://schemas.openxmlformats.org/officeDocument/2006/relationships/image" Target="../media/image1.svg"/><Relationship Id="rId2" Type="http://schemas.openxmlformats.org/officeDocument/2006/relationships/image" Target="../media/image26.png"/><Relationship Id="rId10" Type="http://schemas.openxmlformats.org/officeDocument/2006/relationships/notesSlide" Target="../notesSlides/notesSlide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image" Target="../media/image29.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25254"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49555" y="236855"/>
            <a:ext cx="11692255" cy="6384925"/>
          </a:xfrm>
          <a:prstGeom prst="rect">
            <a:avLst/>
          </a:prstGeom>
          <a:solidFill>
            <a:schemeClr val="bg1"/>
          </a:solidFill>
          <a:ln>
            <a:solidFill>
              <a:schemeClr val="bg1"/>
            </a:solid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7" name="文本框 16"/>
          <p:cNvSpPr txBox="1"/>
          <p:nvPr/>
        </p:nvSpPr>
        <p:spPr>
          <a:xfrm>
            <a:off x="2195830" y="2391410"/>
            <a:ext cx="6819900" cy="2076450"/>
          </a:xfrm>
          <a:prstGeom prst="rect">
            <a:avLst/>
          </a:prstGeom>
          <a:noFill/>
        </p:spPr>
        <p:txBody>
          <a:bodyPr wrap="square" rtlCol="0">
            <a:spAutoFit/>
          </a:bodyPr>
          <a:p>
            <a:pPr algn="ctr">
              <a:lnSpc>
                <a:spcPct val="150000"/>
              </a:lnSpc>
            </a:pPr>
            <a:r>
              <a:rPr lang="en-US" altLang="zh-CN" sz="2800">
                <a:solidFill>
                  <a:srgbClr val="003B8D"/>
                </a:solidFill>
                <a:sym typeface="+mn-ea"/>
              </a:rPr>
              <a:t>          </a:t>
            </a:r>
            <a:r>
              <a:rPr lang="en-US" altLang="zh-CN" sz="3600">
                <a:solidFill>
                  <a:srgbClr val="003B8D"/>
                </a:solidFill>
                <a:sym typeface="+mn-ea"/>
              </a:rPr>
              <a:t>  </a:t>
            </a:r>
            <a:r>
              <a:rPr lang="zh-CN" altLang="en-US" sz="3600">
                <a:solidFill>
                  <a:srgbClr val="003B8D"/>
                </a:solidFill>
                <a:sym typeface="+mn-ea"/>
              </a:rPr>
              <a:t>福建省系统工程学会简介</a:t>
            </a:r>
            <a:endParaRPr lang="zh-CN" altLang="en-US" sz="3600">
              <a:solidFill>
                <a:srgbClr val="003B8D"/>
              </a:solidFill>
              <a:sym typeface="+mn-ea"/>
            </a:endParaRPr>
          </a:p>
          <a:p>
            <a:pPr algn="ctr">
              <a:lnSpc>
                <a:spcPct val="150000"/>
              </a:lnSpc>
            </a:pPr>
            <a:r>
              <a:rPr lang="zh-CN" altLang="en-US" sz="1400">
                <a:solidFill>
                  <a:srgbClr val="003DAC"/>
                </a:solidFill>
              </a:rPr>
              <a:t>                     </a:t>
            </a:r>
            <a:r>
              <a:rPr lang="en-US" altLang="zh-CN" sz="1400">
                <a:solidFill>
                  <a:srgbClr val="003DAC"/>
                </a:solidFill>
              </a:rPr>
              <a:t>I</a:t>
            </a:r>
            <a:r>
              <a:rPr lang="zh-CN" altLang="en-US" sz="1400">
                <a:solidFill>
                  <a:srgbClr val="003DAC"/>
                </a:solidFill>
              </a:rPr>
              <a:t>ntroduction of </a:t>
            </a:r>
            <a:r>
              <a:rPr lang="zh-CN" altLang="en-US" sz="1400">
                <a:solidFill>
                  <a:srgbClr val="003DAC"/>
                </a:solidFill>
                <a:sym typeface="+mn-ea"/>
              </a:rPr>
              <a:t> Systems Engineering Society of Fujian Province</a:t>
            </a:r>
            <a:endParaRPr lang="zh-CN" altLang="en-US" sz="3600">
              <a:solidFill>
                <a:srgbClr val="003DAC"/>
              </a:solidFill>
              <a:sym typeface="+mn-ea"/>
            </a:endParaRPr>
          </a:p>
          <a:p>
            <a:pPr algn="dist">
              <a:lnSpc>
                <a:spcPct val="150000"/>
              </a:lnSpc>
            </a:pPr>
            <a:endParaRPr lang="zh-CN" altLang="en-US" sz="3600">
              <a:solidFill>
                <a:srgbClr val="003B8D"/>
              </a:solidFill>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25254"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49555" y="236220"/>
            <a:ext cx="11692255" cy="6384925"/>
          </a:xfrm>
          <a:prstGeom prst="rect">
            <a:avLst/>
          </a:prstGeom>
          <a:solidFill>
            <a:schemeClr val="bg1"/>
          </a:solidFill>
          <a:ln>
            <a:solidFill>
              <a:schemeClr val="bg1"/>
            </a:solid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文本框 12"/>
          <p:cNvSpPr txBox="1"/>
          <p:nvPr/>
        </p:nvSpPr>
        <p:spPr>
          <a:xfrm>
            <a:off x="1130300" y="395605"/>
            <a:ext cx="1759585" cy="922020"/>
          </a:xfrm>
          <a:prstGeom prst="rect">
            <a:avLst/>
          </a:prstGeom>
          <a:noFill/>
        </p:spPr>
        <p:txBody>
          <a:bodyPr wrap="square" rtlCol="0" anchor="t">
            <a:spAutoFit/>
          </a:bodyPr>
          <a:p>
            <a:pPr algn="dist">
              <a:lnSpc>
                <a:spcPct val="150000"/>
              </a:lnSpc>
            </a:pPr>
            <a:r>
              <a:rPr lang="zh-CN" altLang="en-US" sz="2400" b="1">
                <a:solidFill>
                  <a:srgbClr val="003DAC"/>
                </a:solidFill>
                <a:latin typeface="微软雅黑" panose="020B0503020204020204" pitchFamily="34" charset="-122"/>
                <a:ea typeface="微软雅黑" panose="020B0503020204020204" pitchFamily="34" charset="-122"/>
              </a:rPr>
              <a:t>学会简介</a:t>
            </a:r>
            <a:endParaRPr lang="zh-CN" altLang="en-US" sz="2400">
              <a:solidFill>
                <a:srgbClr val="003DAC"/>
              </a:solidFill>
              <a:latin typeface="微软雅黑" panose="020B0503020204020204" pitchFamily="34" charset="-122"/>
              <a:ea typeface="微软雅黑" panose="020B0503020204020204" pitchFamily="34" charset="-122"/>
            </a:endParaRPr>
          </a:p>
          <a:p>
            <a:pPr algn="dist">
              <a:lnSpc>
                <a:spcPct val="150000"/>
              </a:lnSpc>
            </a:pPr>
            <a:endParaRPr lang="zh-CN" altLang="en-US" sz="1200">
              <a:solidFill>
                <a:srgbClr val="003DAC"/>
              </a:solidFill>
              <a:sym typeface="+mn-ea"/>
            </a:endParaRPr>
          </a:p>
        </p:txBody>
      </p:sp>
      <p:sp>
        <p:nvSpPr>
          <p:cNvPr id="19" name="圆角矩形 18"/>
          <p:cNvSpPr/>
          <p:nvPr/>
        </p:nvSpPr>
        <p:spPr>
          <a:xfrm>
            <a:off x="514985" y="67246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710565" y="47053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934720" y="1493520"/>
            <a:ext cx="5106035" cy="968375"/>
          </a:xfrm>
          <a:prstGeom prst="rect">
            <a:avLst/>
          </a:prstGeom>
          <a:noFill/>
        </p:spPr>
        <p:txBody>
          <a:bodyPr wrap="square" rtlCol="0" anchor="t">
            <a:spAutoFit/>
          </a:bodyPr>
          <a:p>
            <a:pPr algn="l">
              <a:lnSpc>
                <a:spcPct val="150000"/>
              </a:lnSpc>
            </a:pPr>
            <a:r>
              <a:rPr lang="zh-CN" altLang="en-US" sz="2400">
                <a:solidFill>
                  <a:srgbClr val="003DAC"/>
                </a:solidFill>
              </a:rPr>
              <a:t>福建省系统工程学会</a:t>
            </a:r>
            <a:endParaRPr lang="zh-CN" altLang="en-US" sz="2000">
              <a:solidFill>
                <a:srgbClr val="003DAC"/>
              </a:solidFill>
            </a:endParaRPr>
          </a:p>
          <a:p>
            <a:pPr algn="l">
              <a:lnSpc>
                <a:spcPct val="150000"/>
              </a:lnSpc>
            </a:pPr>
            <a:r>
              <a:rPr lang="zh-CN" altLang="en-US" sz="1400">
                <a:solidFill>
                  <a:srgbClr val="003DAC"/>
                </a:solidFill>
                <a:sym typeface="+mn-ea"/>
              </a:rPr>
              <a:t>Systems Engineering Society of Fujian Province</a:t>
            </a:r>
            <a:endParaRPr lang="zh-CN" altLang="en-US" sz="1400">
              <a:solidFill>
                <a:srgbClr val="003DAC"/>
              </a:solidFill>
              <a:sym typeface="+mn-ea"/>
            </a:endParaRPr>
          </a:p>
        </p:txBody>
      </p:sp>
      <p:sp>
        <p:nvSpPr>
          <p:cNvPr id="23" name="文本框 22"/>
          <p:cNvSpPr txBox="1"/>
          <p:nvPr/>
        </p:nvSpPr>
        <p:spPr>
          <a:xfrm>
            <a:off x="934720" y="2870835"/>
            <a:ext cx="10168255" cy="2214880"/>
          </a:xfrm>
          <a:prstGeom prst="rect">
            <a:avLst/>
          </a:prstGeom>
          <a:noFill/>
        </p:spPr>
        <p:txBody>
          <a:bodyPr wrap="square" rtlCol="0" anchor="t">
            <a:spAutoFit/>
          </a:bodyPr>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b="1">
                <a:solidFill>
                  <a:srgbClr val="003DAC"/>
                </a:solidFill>
                <a:sym typeface="+mn-ea"/>
              </a:rPr>
              <a:t>福建省系统工程学会</a:t>
            </a:r>
            <a:r>
              <a:rPr lang="zh-CN" altLang="en-US" sz="1600">
                <a:solidFill>
                  <a:srgbClr val="003DAC"/>
                </a:solidFill>
                <a:sym typeface="+mn-ea"/>
              </a:rPr>
              <a:t>成立于1987年，是国内较早从事系统工程研究的组织，开展了一系列的系统工程研究和学术交流，已成为福建省系统科学与系统工程科技事业的一支重要社会力量，挂靠单位为</a:t>
            </a:r>
            <a:r>
              <a:rPr lang="zh-CN" altLang="en-US" sz="1600" b="1">
                <a:solidFill>
                  <a:srgbClr val="003DAC"/>
                </a:solidFill>
                <a:sym typeface="+mn-ea"/>
              </a:rPr>
              <a:t>厦门大学</a:t>
            </a:r>
            <a:r>
              <a:rPr lang="zh-CN" altLang="en-US" sz="1600">
                <a:solidFill>
                  <a:srgbClr val="003DAC"/>
                </a:solidFill>
                <a:sym typeface="+mn-ea"/>
              </a:rPr>
              <a:t>。学会下设</a:t>
            </a:r>
            <a:r>
              <a:rPr lang="zh-CN" altLang="en-US" sz="1600" b="1">
                <a:solidFill>
                  <a:srgbClr val="003DAC"/>
                </a:solidFill>
                <a:latin typeface="Arial Bold" panose="020B0604020202090204" charset="0"/>
                <a:cs typeface="Arial Bold" panose="020B0604020202090204" charset="0"/>
                <a:sym typeface="+mn-ea"/>
              </a:rPr>
              <a:t>4</a:t>
            </a:r>
            <a:r>
              <a:rPr lang="zh-CN" altLang="en-US" sz="1600">
                <a:solidFill>
                  <a:srgbClr val="003DAC"/>
                </a:solidFill>
                <a:sym typeface="+mn-ea"/>
              </a:rPr>
              <a:t>个组织委员会：会员工作委员会、学术工作委员会、教育与科普工作委员会、企业工作委员会。</a:t>
            </a:r>
            <a:endParaRPr lang="zh-CN" altLang="en-US" sz="1600">
              <a:solidFill>
                <a:srgbClr val="003DAC"/>
              </a:solidFill>
              <a:sym typeface="+mn-ea"/>
            </a:endParaRPr>
          </a:p>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solidFill>
                  <a:srgbClr val="003DAC"/>
                </a:solidFill>
                <a:sym typeface="+mn-ea"/>
              </a:rPr>
              <a:t>本团体以团结广大系统科学和系统工程科技工作者，促进系统科学与系统工程的普及、推广、繁荣与发展为宗旨，提高我国宏观管理科技水平，为国民经济建设和四个现代化服务。</a:t>
            </a:r>
            <a:endParaRPr lang="zh-CN" altLang="en-US" sz="1200">
              <a:solidFill>
                <a:srgbClr val="003DAC"/>
              </a:solidFill>
              <a:sym typeface="+mn-ea"/>
            </a:endParaRPr>
          </a:p>
          <a:p>
            <a:pPr algn="just">
              <a:lnSpc>
                <a:spcPct val="150000"/>
              </a:lnSpc>
            </a:pPr>
            <a:endParaRPr lang="zh-CN" altLang="en-US" sz="1200">
              <a:solidFill>
                <a:srgbClr val="003DAC"/>
              </a:solidFill>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25254"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50190" y="236855"/>
            <a:ext cx="11692255" cy="6384925"/>
          </a:xfrm>
          <a:prstGeom prst="rect">
            <a:avLst/>
          </a:prstGeom>
          <a:solidFill>
            <a:schemeClr val="bg1"/>
          </a:solidFill>
          <a:ln>
            <a:solidFill>
              <a:schemeClr val="bg1"/>
            </a:solid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文本框 12"/>
          <p:cNvSpPr txBox="1"/>
          <p:nvPr/>
        </p:nvSpPr>
        <p:spPr>
          <a:xfrm>
            <a:off x="1130300" y="415290"/>
            <a:ext cx="1759585" cy="922020"/>
          </a:xfrm>
          <a:prstGeom prst="rect">
            <a:avLst/>
          </a:prstGeom>
          <a:noFill/>
        </p:spPr>
        <p:txBody>
          <a:bodyPr wrap="square" rtlCol="0" anchor="t">
            <a:spAutoFit/>
          </a:bodyPr>
          <a:p>
            <a:pPr algn="dist">
              <a:lnSpc>
                <a:spcPct val="150000"/>
              </a:lnSpc>
            </a:pPr>
            <a:r>
              <a:rPr lang="zh-CN" altLang="en-US" sz="2400">
                <a:solidFill>
                  <a:srgbClr val="003DAC"/>
                </a:solidFill>
                <a:latin typeface="微软雅黑" panose="020B0503020204020204" pitchFamily="34" charset="-122"/>
                <a:ea typeface="微软雅黑" panose="020B0503020204020204" pitchFamily="34" charset="-122"/>
              </a:rPr>
              <a:t>学术年会</a:t>
            </a:r>
            <a:endParaRPr lang="zh-CN" altLang="en-US" sz="2400">
              <a:solidFill>
                <a:srgbClr val="003DAC"/>
              </a:solidFill>
              <a:latin typeface="微软雅黑" panose="020B0503020204020204" pitchFamily="34" charset="-122"/>
              <a:ea typeface="微软雅黑" panose="020B0503020204020204" pitchFamily="34" charset="-122"/>
            </a:endParaRPr>
          </a:p>
          <a:p>
            <a:pPr algn="dist">
              <a:lnSpc>
                <a:spcPct val="150000"/>
              </a:lnSpc>
            </a:pPr>
            <a:endParaRPr lang="zh-CN" altLang="en-US" sz="1200">
              <a:solidFill>
                <a:srgbClr val="003DAC"/>
              </a:solidFill>
              <a:sym typeface="+mn-ea"/>
            </a:endParaRPr>
          </a:p>
        </p:txBody>
      </p:sp>
      <p:sp>
        <p:nvSpPr>
          <p:cNvPr id="19" name="圆角矩形 18"/>
          <p:cNvSpPr/>
          <p:nvPr/>
        </p:nvSpPr>
        <p:spPr>
          <a:xfrm>
            <a:off x="514985" y="67246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710565" y="47053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任意多边形 1"/>
          <p:cNvSpPr/>
          <p:nvPr>
            <p:custDataLst>
              <p:tags r:id="rId2"/>
            </p:custDataLst>
          </p:nvPr>
        </p:nvSpPr>
        <p:spPr bwMode="auto">
          <a:xfrm>
            <a:off x="1924928" y="2491714"/>
            <a:ext cx="6762212" cy="2474153"/>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000000"/>
            </a:solidFill>
            <a:prstDash val="dash"/>
            <a:miter lim="800000"/>
          </a:ln>
        </p:spPr>
        <p:txBody>
          <a:bodyPr vert="horz" wrap="square" lIns="91440" tIns="45720" rIns="91440" bIns="4572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custDataLst>
              <p:tags r:id="rId3"/>
            </p:custDataLst>
          </p:nvPr>
        </p:nvSpPr>
        <p:spPr bwMode="auto">
          <a:xfrm>
            <a:off x="3425126" y="3610473"/>
            <a:ext cx="547831" cy="546178"/>
          </a:xfrm>
          <a:prstGeom prst="ellipse">
            <a:avLst/>
          </a:prstGeom>
          <a:solidFill>
            <a:srgbClr val="004097"/>
          </a:solidFill>
          <a:effectLst/>
        </p:spPr>
        <p:style>
          <a:lnRef idx="0">
            <a:srgbClr val="1F74AD"/>
          </a:lnRef>
          <a:fillRef idx="3">
            <a:srgbClr val="1F74AD"/>
          </a:fillRef>
          <a:effectRef idx="3">
            <a:srgbClr val="1F74AD"/>
          </a:effectRef>
          <a:fontRef idx="minor">
            <a:sysClr val="window" lastClr="FFFFFF"/>
          </a:fontRef>
        </p:style>
        <p:txBody>
          <a:bodyPr vert="horz" wrap="square" lIns="91440" tIns="45720" rIns="91440" bIns="45720" numCol="1" anchor="ctr" anchorCtr="0" compatLnSpc="1"/>
          <a:lstStyle/>
          <a:p>
            <a:pPr algn="ctr">
              <a:lnSpc>
                <a:spcPct val="120000"/>
              </a:lnSpc>
            </a:pPr>
            <a:endParaRPr lang="en-US" sz="24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35"/>
          <p:cNvSpPr/>
          <p:nvPr>
            <p:custDataLst>
              <p:tags r:id="rId4"/>
            </p:custDataLst>
          </p:nvPr>
        </p:nvSpPr>
        <p:spPr>
          <a:xfrm>
            <a:off x="3541416" y="3726212"/>
            <a:ext cx="315251" cy="315251"/>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ysClr val="window" lastClr="FFFFFF"/>
          </a:solidFill>
          <a:ln w="12700">
            <a:miter lim="400000"/>
          </a:ln>
        </p:spPr>
        <p:txBody>
          <a:bodyPr lIns="19045" tIns="19045" rIns="19045" bIns="19045" anchor="ctr"/>
          <a:lstStyle/>
          <a:p>
            <a:pPr defTabSz="227965">
              <a:lnSpc>
                <a:spcPct val="120000"/>
              </a:lnSpc>
              <a:defRPr sz="3000" cap="none">
                <a:solidFill>
                  <a:srgbClr val="FFFFFF"/>
                </a:solidFill>
                <a:effectLst>
                  <a:outerShdw blurRad="38100" dist="12700" dir="5400000" rotWithShape="0">
                    <a:srgbClr val="000000">
                      <a:alpha val="50000"/>
                    </a:srgbClr>
                  </a:outerShdw>
                </a:effectLst>
              </a:defRPr>
            </a:pPr>
            <a:endParaRPr sz="150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custDataLst>
              <p:tags r:id="rId5"/>
            </p:custDataLst>
          </p:nvPr>
        </p:nvSpPr>
        <p:spPr bwMode="auto">
          <a:xfrm>
            <a:off x="5525171" y="3054786"/>
            <a:ext cx="503295" cy="501916"/>
          </a:xfrm>
          <a:prstGeom prst="ellipse">
            <a:avLst/>
          </a:prstGeom>
          <a:solidFill>
            <a:srgbClr val="004097"/>
          </a:solidFill>
          <a:effectLst/>
        </p:spPr>
        <p:style>
          <a:lnRef idx="0">
            <a:srgbClr val="1F74AD"/>
          </a:lnRef>
          <a:fillRef idx="3">
            <a:srgbClr val="1F74AD"/>
          </a:fillRef>
          <a:effectRef idx="3">
            <a:srgbClr val="1F74AD"/>
          </a:effectRef>
          <a:fontRef idx="minor">
            <a:sysClr val="window" lastClr="FFFFFF"/>
          </a:fontRef>
        </p:style>
        <p:txBody>
          <a:bodyPr vert="horz" wrap="square" lIns="91440" tIns="45720" rIns="91440" bIns="45720" numCol="1" anchor="ctr" anchorCtr="0" compatLnSpc="1"/>
          <a:lstStyle/>
          <a:p>
            <a:pPr algn="ctr">
              <a:lnSpc>
                <a:spcPct val="120000"/>
              </a:lnSpc>
            </a:pPr>
            <a:endParaRPr lang="en-US" sz="24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7"/>
          <p:cNvSpPr/>
          <p:nvPr>
            <p:custDataLst>
              <p:tags r:id="rId6"/>
            </p:custDataLst>
          </p:nvPr>
        </p:nvSpPr>
        <p:spPr>
          <a:xfrm rot="816452">
            <a:off x="8587354" y="2158110"/>
            <a:ext cx="497127" cy="49712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004097"/>
          </a:solidFill>
          <a:ln w="12700">
            <a:miter lim="400000"/>
          </a:ln>
        </p:spPr>
        <p:txBody>
          <a:bodyPr lIns="19045" tIns="19045" rIns="19045" bIns="19045" anchor="ctr"/>
          <a:lstStyle/>
          <a:p>
            <a:pPr defTabSz="227965">
              <a:lnSpc>
                <a:spcPct val="120000"/>
              </a:lnSpc>
              <a:defRPr sz="3000" cap="none">
                <a:solidFill>
                  <a:srgbClr val="FFFFFF"/>
                </a:solidFill>
                <a:effectLst>
                  <a:outerShdw blurRad="38100" dist="12700" dir="5400000" rotWithShape="0">
                    <a:srgbClr val="000000">
                      <a:alpha val="50000"/>
                    </a:srgbClr>
                  </a:outerShdw>
                </a:effectLst>
              </a:defRPr>
            </a:pPr>
            <a:endParaRPr sz="1500">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custDataLst>
              <p:tags r:id="rId7"/>
            </p:custDataLst>
          </p:nvPr>
        </p:nvSpPr>
        <p:spPr bwMode="auto">
          <a:xfrm>
            <a:off x="1613535" y="4276799"/>
            <a:ext cx="537360" cy="535706"/>
          </a:xfrm>
          <a:prstGeom prst="ellipse">
            <a:avLst/>
          </a:prstGeom>
          <a:solidFill>
            <a:srgbClr val="004097"/>
          </a:solidFill>
          <a:effectLst/>
        </p:spPr>
        <p:style>
          <a:lnRef idx="0">
            <a:srgbClr val="1F74AD"/>
          </a:lnRef>
          <a:fillRef idx="3">
            <a:srgbClr val="1F74AD"/>
          </a:fillRef>
          <a:effectRef idx="3">
            <a:srgbClr val="1F74AD"/>
          </a:effectRef>
          <a:fontRef idx="minor">
            <a:sysClr val="window" lastClr="FFFFFF"/>
          </a:fontRef>
        </p:style>
        <p:txBody>
          <a:bodyPr vert="horz" wrap="square" lIns="91440" tIns="45720" rIns="91440" bIns="45720" numCol="1" anchor="ctr" anchorCtr="0" compatLnSpc="1"/>
          <a:lstStyle>
            <a:defPPr>
              <a:defRPr lang="zh-CN"/>
            </a:defPPr>
            <a:lvl1pPr marL="0" algn="l" defTabSz="913765" rtl="0" eaLnBrk="1" latinLnBrk="0" hangingPunct="1">
              <a:defRPr sz="1800" kern="1200">
                <a:solidFill>
                  <a:sysClr val="window" lastClr="FFFFFF"/>
                </a:solidFill>
              </a:defRPr>
            </a:lvl1pPr>
            <a:lvl2pPr marL="457200" algn="l" defTabSz="913765" rtl="0" eaLnBrk="1" latinLnBrk="0" hangingPunct="1">
              <a:defRPr sz="1800" kern="1200">
                <a:solidFill>
                  <a:sysClr val="window" lastClr="FFFFFF"/>
                </a:solidFill>
              </a:defRPr>
            </a:lvl2pPr>
            <a:lvl3pPr marL="914400" algn="l" defTabSz="913765" rtl="0" eaLnBrk="1" latinLnBrk="0" hangingPunct="1">
              <a:defRPr sz="1800" kern="1200">
                <a:solidFill>
                  <a:sysClr val="window" lastClr="FFFFFF"/>
                </a:solidFill>
              </a:defRPr>
            </a:lvl3pPr>
            <a:lvl4pPr marL="1371600" algn="l" defTabSz="913765" rtl="0" eaLnBrk="1" latinLnBrk="0" hangingPunct="1">
              <a:defRPr sz="1800" kern="1200">
                <a:solidFill>
                  <a:sysClr val="window" lastClr="FFFFFF"/>
                </a:solidFill>
              </a:defRPr>
            </a:lvl4pPr>
            <a:lvl5pPr marL="1828800" algn="l" defTabSz="913765" rtl="0" eaLnBrk="1" latinLnBrk="0" hangingPunct="1">
              <a:defRPr sz="1800" kern="1200">
                <a:solidFill>
                  <a:sysClr val="window" lastClr="FFFFFF"/>
                </a:solidFill>
              </a:defRPr>
            </a:lvl5pPr>
            <a:lvl6pPr marL="2286000" algn="l" defTabSz="913765" rtl="0" eaLnBrk="1" latinLnBrk="0" hangingPunct="1">
              <a:defRPr sz="1800" kern="1200">
                <a:solidFill>
                  <a:sysClr val="window" lastClr="FFFFFF"/>
                </a:solidFill>
              </a:defRPr>
            </a:lvl6pPr>
            <a:lvl7pPr marL="2743200" algn="l" defTabSz="913765" rtl="0" eaLnBrk="1" latinLnBrk="0" hangingPunct="1">
              <a:defRPr sz="1800" kern="1200">
                <a:solidFill>
                  <a:sysClr val="window" lastClr="FFFFFF"/>
                </a:solidFill>
              </a:defRPr>
            </a:lvl7pPr>
            <a:lvl8pPr marL="3200400" algn="l" defTabSz="913765" rtl="0" eaLnBrk="1" latinLnBrk="0" hangingPunct="1">
              <a:defRPr sz="1800" kern="1200">
                <a:solidFill>
                  <a:sysClr val="window" lastClr="FFFFFF"/>
                </a:solidFill>
              </a:defRPr>
            </a:lvl8pPr>
            <a:lvl9pPr marL="3657600" algn="l" defTabSz="913765" rtl="0" eaLnBrk="1" latinLnBrk="0" hangingPunct="1">
              <a:defRPr sz="1800" kern="1200">
                <a:solidFill>
                  <a:sysClr val="window" lastClr="FFFFFF"/>
                </a:solidFill>
              </a:defRPr>
            </a:lvl9pPr>
          </a:lstStyle>
          <a:p>
            <a:pPr algn="ctr">
              <a:lnSpc>
                <a:spcPct val="120000"/>
              </a:lnSpc>
            </a:pPr>
            <a:endParaRPr lang="en-US" sz="24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nvSpPr>
        <p:spPr>
          <a:xfrm flipH="1">
            <a:off x="840740" y="1463675"/>
            <a:ext cx="2543810" cy="645160"/>
          </a:xfrm>
          <a:prstGeom prst="rect">
            <a:avLst/>
          </a:prstGeom>
          <a:noFill/>
        </p:spPr>
        <p:txBody>
          <a:bodyPr wrap="square" rtlCol="0" anchor="t">
            <a:spAutoFit/>
          </a:bodyPr>
          <a:p>
            <a:pPr algn="just">
              <a:lnSpc>
                <a:spcPct val="150000"/>
              </a:lnSpc>
              <a:spcBef>
                <a:spcPts val="0"/>
              </a:spcBef>
              <a:spcAft>
                <a:spcPts val="0"/>
              </a:spcAft>
            </a:pPr>
            <a:r>
              <a:rPr lang="en-US" altLang="zh-CN" sz="1200" b="1">
                <a:solidFill>
                  <a:srgbClr val="003DAC"/>
                </a:solidFill>
                <a:latin typeface="微软雅黑" panose="020B0503020204020204" pitchFamily="34" charset="-122"/>
                <a:ea typeface="微软雅黑" panose="020B0503020204020204" pitchFamily="34" charset="-122"/>
                <a:sym typeface="+mn-ea"/>
              </a:rPr>
              <a:t>2016.9.25 </a:t>
            </a:r>
            <a:r>
              <a:rPr lang="zh-CN" altLang="en-US" sz="1200" b="1">
                <a:solidFill>
                  <a:srgbClr val="003DAC"/>
                </a:solidFill>
                <a:latin typeface="微软雅黑" panose="020B0503020204020204" pitchFamily="34" charset="-122"/>
                <a:ea typeface="微软雅黑" panose="020B0503020204020204" pitchFamily="34" charset="-122"/>
                <a:sym typeface="+mn-ea"/>
              </a:rPr>
              <a:t>厦门理工学院</a:t>
            </a:r>
            <a:endParaRPr lang="zh-CN" altLang="en-US" sz="1200" b="1">
              <a:solidFill>
                <a:srgbClr val="003DAC"/>
              </a:solidFill>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sz="1200" b="1">
                <a:solidFill>
                  <a:srgbClr val="003DAC"/>
                </a:solidFill>
                <a:latin typeface="微软雅黑" panose="020B0503020204020204" pitchFamily="34" charset="-122"/>
                <a:ea typeface="微软雅黑" panose="020B0503020204020204" pitchFamily="34" charset="-122"/>
                <a:sym typeface="+mn-ea"/>
              </a:rPr>
              <a:t>大数据与系统工程会议</a:t>
            </a:r>
            <a:endParaRPr lang="zh-CN" altLang="en-US" sz="1200" b="1">
              <a:solidFill>
                <a:srgbClr val="003DAC"/>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flipH="1">
            <a:off x="3686175" y="4033520"/>
            <a:ext cx="2386330" cy="737235"/>
          </a:xfrm>
          <a:prstGeom prst="rect">
            <a:avLst/>
          </a:prstGeom>
          <a:noFill/>
        </p:spPr>
        <p:txBody>
          <a:bodyPr wrap="square" rtlCol="0" anchor="t">
            <a:spAutoFit/>
          </a:bodyPr>
          <a:p>
            <a:pPr algn="just">
              <a:lnSpc>
                <a:spcPct val="150000"/>
              </a:lnSpc>
              <a:spcBef>
                <a:spcPts val="0"/>
              </a:spcBef>
              <a:spcAft>
                <a:spcPts val="0"/>
              </a:spcAft>
            </a:pPr>
            <a:r>
              <a:rPr lang="en-US" altLang="zh-CN" sz="1200" b="1">
                <a:solidFill>
                  <a:srgbClr val="003DAC"/>
                </a:solidFill>
                <a:latin typeface="微软雅黑" panose="020B0503020204020204" pitchFamily="34" charset="-122"/>
                <a:ea typeface="微软雅黑" panose="020B0503020204020204" pitchFamily="34" charset="-122"/>
                <a:sym typeface="+mn-ea"/>
              </a:rPr>
              <a:t>2017</a:t>
            </a:r>
            <a:r>
              <a:rPr lang="en-US" altLang="zh-CN" sz="1600" b="1">
                <a:solidFill>
                  <a:srgbClr val="003DAC"/>
                </a:solidFill>
                <a:latin typeface="微软雅黑" panose="020B0503020204020204" pitchFamily="34" charset="-122"/>
                <a:ea typeface="微软雅黑" panose="020B0503020204020204" pitchFamily="34" charset="-122"/>
                <a:sym typeface="+mn-ea"/>
              </a:rPr>
              <a:t>.</a:t>
            </a:r>
            <a:r>
              <a:rPr lang="en-US" altLang="zh-CN" sz="1200" b="1">
                <a:solidFill>
                  <a:srgbClr val="003DAC"/>
                </a:solidFill>
                <a:latin typeface="微软雅黑" panose="020B0503020204020204" pitchFamily="34" charset="-122"/>
                <a:ea typeface="微软雅黑" panose="020B0503020204020204" pitchFamily="34" charset="-122"/>
                <a:sym typeface="+mn-ea"/>
              </a:rPr>
              <a:t>12.9 </a:t>
            </a:r>
            <a:r>
              <a:rPr lang="zh-CN" altLang="en-US" sz="1200" b="1">
                <a:solidFill>
                  <a:srgbClr val="003DAC"/>
                </a:solidFill>
                <a:latin typeface="微软雅黑" panose="020B0503020204020204" pitchFamily="34" charset="-122"/>
                <a:ea typeface="微软雅黑" panose="020B0503020204020204" pitchFamily="34" charset="-122"/>
                <a:sym typeface="+mn-ea"/>
              </a:rPr>
              <a:t>集美大学诚毅学院</a:t>
            </a:r>
            <a:endParaRPr lang="zh-CN" altLang="en-US" sz="1600" b="1">
              <a:solidFill>
                <a:srgbClr val="003DAC"/>
              </a:solidFill>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sz="1200" b="1">
                <a:solidFill>
                  <a:srgbClr val="003DAC"/>
                </a:solidFill>
                <a:latin typeface="微软雅黑" panose="020B0503020204020204" pitchFamily="34" charset="-122"/>
                <a:ea typeface="微软雅黑" panose="020B0503020204020204" pitchFamily="34" charset="-122"/>
                <a:sym typeface="+mn-ea"/>
              </a:rPr>
              <a:t>系统工程与新一代信息技术会议</a:t>
            </a:r>
            <a:endParaRPr lang="zh-CN" altLang="en-US" sz="1200" b="1">
              <a:solidFill>
                <a:srgbClr val="003DAC"/>
              </a:solidFill>
              <a:latin typeface="微软雅黑" panose="020B0503020204020204" pitchFamily="34" charset="-122"/>
              <a:ea typeface="微软雅黑" panose="020B0503020204020204" pitchFamily="34" charset="-122"/>
              <a:sym typeface="+mn-ea"/>
            </a:endParaRPr>
          </a:p>
        </p:txBody>
      </p:sp>
      <p:sp>
        <p:nvSpPr>
          <p:cNvPr id="38" name="文本框 37"/>
          <p:cNvSpPr txBox="1"/>
          <p:nvPr/>
        </p:nvSpPr>
        <p:spPr>
          <a:xfrm flipH="1">
            <a:off x="4855845" y="534035"/>
            <a:ext cx="2259965" cy="645160"/>
          </a:xfrm>
          <a:prstGeom prst="rect">
            <a:avLst/>
          </a:prstGeom>
          <a:noFill/>
        </p:spPr>
        <p:txBody>
          <a:bodyPr wrap="square" rtlCol="0" anchor="t">
            <a:spAutoFit/>
          </a:bodyPr>
          <a:p>
            <a:pPr algn="just">
              <a:lnSpc>
                <a:spcPct val="150000"/>
              </a:lnSpc>
              <a:spcBef>
                <a:spcPts val="0"/>
              </a:spcBef>
              <a:spcAft>
                <a:spcPts val="0"/>
              </a:spcAft>
            </a:pPr>
            <a:r>
              <a:rPr lang="en-US" sz="1200" b="1">
                <a:solidFill>
                  <a:srgbClr val="003DAC"/>
                </a:solidFill>
                <a:latin typeface="微软雅黑" panose="020B0503020204020204" pitchFamily="34" charset="-122"/>
                <a:ea typeface="微软雅黑" panose="020B0503020204020204" pitchFamily="34" charset="-122"/>
                <a:sym typeface="+mn-ea"/>
              </a:rPr>
              <a:t>2018.11.3 </a:t>
            </a:r>
            <a:r>
              <a:rPr lang="zh-CN" altLang="en-US" sz="1200" b="1">
                <a:solidFill>
                  <a:srgbClr val="003DAC"/>
                </a:solidFill>
                <a:latin typeface="微软雅黑" panose="020B0503020204020204" pitchFamily="34" charset="-122"/>
                <a:ea typeface="微软雅黑" panose="020B0503020204020204" pitchFamily="34" charset="-122"/>
                <a:sym typeface="+mn-ea"/>
              </a:rPr>
              <a:t>厦门大学翔安校区</a:t>
            </a:r>
            <a:endParaRPr lang="en-US" sz="1400" b="1">
              <a:solidFill>
                <a:srgbClr val="003DAC"/>
              </a:solidFill>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sz="1200" b="1">
                <a:solidFill>
                  <a:srgbClr val="003DAC"/>
                </a:solidFill>
                <a:latin typeface="微软雅黑" panose="020B0503020204020204" pitchFamily="34" charset="-122"/>
                <a:ea typeface="微软雅黑" panose="020B0503020204020204" pitchFamily="34" charset="-122"/>
                <a:sym typeface="+mn-ea"/>
              </a:rPr>
              <a:t>数字福建与系统工程会议</a:t>
            </a:r>
            <a:endParaRPr lang="zh-CN" altLang="en-US" sz="1200" b="1">
              <a:solidFill>
                <a:srgbClr val="003DAC"/>
              </a:solidFill>
              <a:latin typeface="微软雅黑" panose="020B0503020204020204" pitchFamily="34" charset="-122"/>
              <a:ea typeface="微软雅黑" panose="020B0503020204020204" pitchFamily="34" charset="-122"/>
              <a:sym typeface="+mn-ea"/>
            </a:endParaRPr>
          </a:p>
        </p:txBody>
      </p:sp>
      <p:sp>
        <p:nvSpPr>
          <p:cNvPr id="39" name="文本框 38"/>
          <p:cNvSpPr txBox="1"/>
          <p:nvPr/>
        </p:nvSpPr>
        <p:spPr>
          <a:xfrm flipH="1">
            <a:off x="7942580" y="3721735"/>
            <a:ext cx="2098675" cy="645160"/>
          </a:xfrm>
          <a:prstGeom prst="rect">
            <a:avLst/>
          </a:prstGeom>
          <a:noFill/>
        </p:spPr>
        <p:txBody>
          <a:bodyPr wrap="square" rtlCol="0" anchor="t">
            <a:spAutoFit/>
          </a:bodyPr>
          <a:p>
            <a:pPr algn="just">
              <a:lnSpc>
                <a:spcPct val="150000"/>
              </a:lnSpc>
              <a:spcBef>
                <a:spcPts val="0"/>
              </a:spcBef>
              <a:spcAft>
                <a:spcPts val="0"/>
              </a:spcAft>
            </a:pPr>
            <a:r>
              <a:rPr lang="en-US" sz="1200" b="1">
                <a:solidFill>
                  <a:srgbClr val="003DAC"/>
                </a:solidFill>
                <a:latin typeface="微软雅黑" panose="020B0503020204020204" pitchFamily="34" charset="-122"/>
                <a:ea typeface="微软雅黑" panose="020B0503020204020204" pitchFamily="34" charset="-122"/>
                <a:sym typeface="+mn-ea"/>
              </a:rPr>
              <a:t>2019.12.14 </a:t>
            </a:r>
            <a:r>
              <a:rPr lang="zh-CN" altLang="en-US" sz="1200" b="1">
                <a:solidFill>
                  <a:srgbClr val="003DAC"/>
                </a:solidFill>
                <a:latin typeface="微软雅黑" panose="020B0503020204020204" pitchFamily="34" charset="-122"/>
                <a:ea typeface="微软雅黑" panose="020B0503020204020204" pitchFamily="34" charset="-122"/>
                <a:sym typeface="+mn-ea"/>
              </a:rPr>
              <a:t>闽南师范大学</a:t>
            </a:r>
            <a:endParaRPr lang="en-US" sz="1200" b="1">
              <a:solidFill>
                <a:srgbClr val="003DAC"/>
              </a:solidFill>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sz="1200" b="1">
                <a:solidFill>
                  <a:srgbClr val="003DAC"/>
                </a:solidFill>
                <a:latin typeface="微软雅黑" panose="020B0503020204020204" pitchFamily="34" charset="-122"/>
                <a:ea typeface="微软雅黑" panose="020B0503020204020204" pitchFamily="34" charset="-122"/>
                <a:sym typeface="+mn-ea"/>
              </a:rPr>
              <a:t>数字经济与系统工程会议</a:t>
            </a:r>
            <a:endParaRPr lang="zh-CN" altLang="en-US" sz="1200" b="1">
              <a:solidFill>
                <a:srgbClr val="003DAC"/>
              </a:solidFill>
              <a:latin typeface="微软雅黑" panose="020B0503020204020204" pitchFamily="34" charset="-122"/>
              <a:ea typeface="微软雅黑" panose="020B0503020204020204" pitchFamily="34" charset="-122"/>
              <a:sym typeface="+mn-ea"/>
            </a:endParaRPr>
          </a:p>
        </p:txBody>
      </p:sp>
      <p:pic>
        <p:nvPicPr>
          <p:cNvPr id="9" name="图片 8" descr="huiyuanfazhanqushi"/>
          <p:cNvPicPr>
            <a:picLocks noChangeAspect="1"/>
          </p:cNvPicPr>
          <p:nvPr/>
        </p:nvPicPr>
        <p:blipFill>
          <a:blip r:embed="rId8"/>
          <a:stretch>
            <a:fillRect/>
          </a:stretch>
        </p:blipFill>
        <p:spPr>
          <a:xfrm>
            <a:off x="1689100" y="4396740"/>
            <a:ext cx="337820" cy="337820"/>
          </a:xfrm>
          <a:prstGeom prst="rect">
            <a:avLst/>
          </a:prstGeom>
        </p:spPr>
      </p:pic>
      <p:pic>
        <p:nvPicPr>
          <p:cNvPr id="10" name="图片 9" descr="huiyuanfazhanqushi"/>
          <p:cNvPicPr>
            <a:picLocks noChangeAspect="1"/>
          </p:cNvPicPr>
          <p:nvPr/>
        </p:nvPicPr>
        <p:blipFill>
          <a:blip r:embed="rId8"/>
          <a:stretch>
            <a:fillRect/>
          </a:stretch>
        </p:blipFill>
        <p:spPr>
          <a:xfrm>
            <a:off x="5608320" y="3136900"/>
            <a:ext cx="337820" cy="337820"/>
          </a:xfrm>
          <a:prstGeom prst="rect">
            <a:avLst/>
          </a:prstGeom>
        </p:spPr>
      </p:pic>
      <p:pic>
        <p:nvPicPr>
          <p:cNvPr id="14" name="图片 13" descr="W020160926395269477300"/>
          <p:cNvPicPr>
            <a:picLocks noChangeAspect="1"/>
          </p:cNvPicPr>
          <p:nvPr/>
        </p:nvPicPr>
        <p:blipFill>
          <a:blip r:embed="rId9"/>
          <a:stretch>
            <a:fillRect/>
          </a:stretch>
        </p:blipFill>
        <p:spPr>
          <a:xfrm>
            <a:off x="515620" y="2134235"/>
            <a:ext cx="2686685" cy="1656080"/>
          </a:xfrm>
          <a:prstGeom prst="rect">
            <a:avLst/>
          </a:prstGeom>
        </p:spPr>
      </p:pic>
      <p:pic>
        <p:nvPicPr>
          <p:cNvPr id="16" name="图片 15" descr="6748ae94-41de-4d80-8496-57bc8bedf36e"/>
          <p:cNvPicPr>
            <a:picLocks noChangeAspect="1"/>
          </p:cNvPicPr>
          <p:nvPr/>
        </p:nvPicPr>
        <p:blipFill>
          <a:blip r:embed="rId10"/>
          <a:stretch>
            <a:fillRect/>
          </a:stretch>
        </p:blipFill>
        <p:spPr>
          <a:xfrm>
            <a:off x="3384550" y="4770755"/>
            <a:ext cx="2802255" cy="1615440"/>
          </a:xfrm>
          <a:prstGeom prst="rect">
            <a:avLst/>
          </a:prstGeom>
        </p:spPr>
      </p:pic>
      <p:pic>
        <p:nvPicPr>
          <p:cNvPr id="18" name="图片 17" descr="a1401402-94cf-4b78-bd8e-9e17d7017cee"/>
          <p:cNvPicPr>
            <a:picLocks noChangeAspect="1"/>
          </p:cNvPicPr>
          <p:nvPr/>
        </p:nvPicPr>
        <p:blipFill>
          <a:blip r:embed="rId11"/>
          <a:stretch>
            <a:fillRect/>
          </a:stretch>
        </p:blipFill>
        <p:spPr>
          <a:xfrm>
            <a:off x="4388485" y="1203325"/>
            <a:ext cx="2961005" cy="1722755"/>
          </a:xfrm>
          <a:prstGeom prst="rect">
            <a:avLst/>
          </a:prstGeom>
        </p:spPr>
      </p:pic>
      <p:pic>
        <p:nvPicPr>
          <p:cNvPr id="24" name="图片 23" descr="2F820D4C1029C99E61BE551ACF0_6E9AF941_7AD92"/>
          <p:cNvPicPr>
            <a:picLocks noChangeAspect="1"/>
          </p:cNvPicPr>
          <p:nvPr/>
        </p:nvPicPr>
        <p:blipFill>
          <a:blip r:embed="rId12"/>
          <a:stretch>
            <a:fillRect/>
          </a:stretch>
        </p:blipFill>
        <p:spPr>
          <a:xfrm>
            <a:off x="7666355" y="4439285"/>
            <a:ext cx="2804160" cy="1806575"/>
          </a:xfrm>
          <a:prstGeom prst="rect">
            <a:avLst/>
          </a:prstGeom>
        </p:spPr>
      </p:pic>
      <p:sp>
        <p:nvSpPr>
          <p:cNvPr id="25" name="文本框 24"/>
          <p:cNvSpPr txBox="1"/>
          <p:nvPr/>
        </p:nvSpPr>
        <p:spPr>
          <a:xfrm flipH="1">
            <a:off x="9311640" y="1025525"/>
            <a:ext cx="2368550" cy="645160"/>
          </a:xfrm>
          <a:prstGeom prst="rect">
            <a:avLst/>
          </a:prstGeom>
          <a:noFill/>
        </p:spPr>
        <p:txBody>
          <a:bodyPr wrap="square" rtlCol="0" anchor="t">
            <a:spAutoFit/>
          </a:bodyPr>
          <a:p>
            <a:pPr algn="just">
              <a:lnSpc>
                <a:spcPct val="150000"/>
              </a:lnSpc>
              <a:spcBef>
                <a:spcPts val="0"/>
              </a:spcBef>
              <a:spcAft>
                <a:spcPts val="0"/>
              </a:spcAft>
            </a:pPr>
            <a:r>
              <a:rPr lang="en-US" sz="1200" b="1">
                <a:solidFill>
                  <a:srgbClr val="003DAC"/>
                </a:solidFill>
                <a:latin typeface="微软雅黑" panose="020B0503020204020204" pitchFamily="34" charset="-122"/>
                <a:ea typeface="微软雅黑" panose="020B0503020204020204" pitchFamily="34" charset="-122"/>
                <a:sym typeface="+mn-ea"/>
              </a:rPr>
              <a:t>2020.12.18 </a:t>
            </a:r>
            <a:r>
              <a:rPr lang="zh-CN" altLang="en-US" sz="1200" b="1">
                <a:solidFill>
                  <a:srgbClr val="003DAC"/>
                </a:solidFill>
                <a:latin typeface="微软雅黑" panose="020B0503020204020204" pitchFamily="34" charset="-122"/>
                <a:ea typeface="微软雅黑" panose="020B0503020204020204" pitchFamily="34" charset="-122"/>
                <a:sym typeface="+mn-ea"/>
              </a:rPr>
              <a:t>华侨大学工学院</a:t>
            </a:r>
            <a:endParaRPr lang="en-US" sz="1200" b="1">
              <a:solidFill>
                <a:srgbClr val="003DAC"/>
              </a:solidFill>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sz="1200" b="1">
                <a:solidFill>
                  <a:srgbClr val="003DAC"/>
                </a:solidFill>
                <a:latin typeface="微软雅黑" panose="020B0503020204020204" pitchFamily="34" charset="-122"/>
                <a:ea typeface="微软雅黑" panose="020B0503020204020204" pitchFamily="34" charset="-122"/>
                <a:sym typeface="+mn-ea"/>
              </a:rPr>
              <a:t>数字丝路与系统工程会议</a:t>
            </a:r>
            <a:endParaRPr lang="zh-CN" altLang="en-US" sz="1200" b="1">
              <a:solidFill>
                <a:srgbClr val="003DAC"/>
              </a:solidFill>
              <a:latin typeface="微软雅黑" panose="020B0503020204020204" pitchFamily="34" charset="-122"/>
              <a:ea typeface="微软雅黑" panose="020B0503020204020204" pitchFamily="34" charset="-122"/>
              <a:sym typeface="+mn-ea"/>
            </a:endParaRPr>
          </a:p>
        </p:txBody>
      </p:sp>
      <p:pic>
        <p:nvPicPr>
          <p:cNvPr id="26" name="图片 25" descr="161b1e08-ee8c-403c-8e2e-0bd6ec779866"/>
          <p:cNvPicPr>
            <a:picLocks noChangeAspect="1"/>
          </p:cNvPicPr>
          <p:nvPr/>
        </p:nvPicPr>
        <p:blipFill>
          <a:blip r:embed="rId13"/>
          <a:stretch>
            <a:fillRect/>
          </a:stretch>
        </p:blipFill>
        <p:spPr>
          <a:xfrm>
            <a:off x="9136380" y="1744345"/>
            <a:ext cx="2719705" cy="1445895"/>
          </a:xfrm>
          <a:prstGeom prst="rect">
            <a:avLst/>
          </a:prstGeom>
        </p:spPr>
      </p:pic>
      <p:sp>
        <p:nvSpPr>
          <p:cNvPr id="28" name="椭圆 27"/>
          <p:cNvSpPr/>
          <p:nvPr>
            <p:custDataLst>
              <p:tags r:id="rId14"/>
            </p:custDataLst>
          </p:nvPr>
        </p:nvSpPr>
        <p:spPr bwMode="auto">
          <a:xfrm>
            <a:off x="7230681" y="3355838"/>
            <a:ext cx="547831" cy="546178"/>
          </a:xfrm>
          <a:prstGeom prst="ellipse">
            <a:avLst/>
          </a:prstGeom>
          <a:solidFill>
            <a:srgbClr val="004097"/>
          </a:solidFill>
          <a:effectLst/>
        </p:spPr>
        <p:style>
          <a:lnRef idx="0">
            <a:srgbClr val="1F74AD"/>
          </a:lnRef>
          <a:fillRef idx="3">
            <a:srgbClr val="1F74AD"/>
          </a:fillRef>
          <a:effectRef idx="3">
            <a:srgbClr val="1F74AD"/>
          </a:effectRef>
          <a:fontRef idx="minor">
            <a:sysClr val="window" lastClr="FFFFFF"/>
          </a:fontRef>
        </p:style>
        <p:txBody>
          <a:bodyPr vert="horz" wrap="square" lIns="91440" tIns="45720" rIns="91440" bIns="45720" numCol="1" anchor="ctr" anchorCtr="0" compatLnSpc="1"/>
          <a:p>
            <a:pPr algn="ctr">
              <a:lnSpc>
                <a:spcPct val="120000"/>
              </a:lnSpc>
            </a:pPr>
            <a:endParaRPr lang="en-US" sz="24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28"/>
          <p:cNvSpPr/>
          <p:nvPr>
            <p:custDataLst>
              <p:tags r:id="rId15"/>
            </p:custDataLst>
          </p:nvPr>
        </p:nvSpPr>
        <p:spPr>
          <a:xfrm>
            <a:off x="7346971" y="3474752"/>
            <a:ext cx="315251" cy="315251"/>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ysClr val="window" lastClr="FFFFFF"/>
          </a:solidFill>
          <a:ln w="12700">
            <a:miter lim="400000"/>
          </a:ln>
        </p:spPr>
        <p:txBody>
          <a:bodyPr lIns="19045" tIns="19045" rIns="19045" bIns="19045" anchor="ctr"/>
          <a:p>
            <a:pPr defTabSz="227965">
              <a:lnSpc>
                <a:spcPct val="120000"/>
              </a:lnSpc>
              <a:defRPr sz="3000" cap="none">
                <a:solidFill>
                  <a:srgbClr val="FFFFFF"/>
                </a:solidFill>
                <a:effectLst>
                  <a:outerShdw blurRad="38100" dist="12700" dir="5400000" rotWithShape="0">
                    <a:srgbClr val="000000">
                      <a:alpha val="50000"/>
                    </a:srgbClr>
                  </a:outerShdw>
                </a:effectLst>
              </a:defRPr>
            </a:pPr>
            <a:endParaRPr sz="1500">
              <a:solidFill>
                <a:srgbClr val="4D576B"/>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254"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49555" y="226060"/>
            <a:ext cx="11692255" cy="6384925"/>
          </a:xfrm>
          <a:prstGeom prst="rect">
            <a:avLst/>
          </a:prstGeom>
          <a:solidFill>
            <a:schemeClr val="bg1"/>
          </a:solidFill>
          <a:ln>
            <a:solidFill>
              <a:schemeClr val="bg1"/>
            </a:solid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文本框 12"/>
          <p:cNvSpPr txBox="1"/>
          <p:nvPr/>
        </p:nvSpPr>
        <p:spPr>
          <a:xfrm>
            <a:off x="1130300" y="395605"/>
            <a:ext cx="3642360" cy="922020"/>
          </a:xfrm>
          <a:prstGeom prst="rect">
            <a:avLst/>
          </a:prstGeom>
          <a:noFill/>
        </p:spPr>
        <p:txBody>
          <a:bodyPr wrap="square" rtlCol="0" anchor="t">
            <a:spAutoFit/>
          </a:bodyPr>
          <a:p>
            <a:pPr algn="l">
              <a:lnSpc>
                <a:spcPct val="150000"/>
              </a:lnSpc>
            </a:pPr>
            <a:r>
              <a:rPr lang="en-US" altLang="zh-CN" sz="2400">
                <a:solidFill>
                  <a:srgbClr val="003DAC"/>
                </a:solidFill>
                <a:latin typeface="微软雅黑" panose="020B0503020204020204" pitchFamily="34" charset="-122"/>
                <a:ea typeface="微软雅黑" panose="020B0503020204020204" pitchFamily="34" charset="-122"/>
              </a:rPr>
              <a:t>2021</a:t>
            </a:r>
            <a:r>
              <a:rPr lang="zh-CN" altLang="en-US" sz="2400">
                <a:solidFill>
                  <a:srgbClr val="003DAC"/>
                </a:solidFill>
                <a:latin typeface="微软雅黑" panose="020B0503020204020204" pitchFamily="34" charset="-122"/>
                <a:ea typeface="微软雅黑" panose="020B0503020204020204" pitchFamily="34" charset="-122"/>
              </a:rPr>
              <a:t>年学术年会</a:t>
            </a:r>
            <a:endParaRPr lang="zh-CN" altLang="en-US" sz="2400">
              <a:solidFill>
                <a:srgbClr val="003DAC"/>
              </a:solidFill>
              <a:latin typeface="微软雅黑" panose="020B0503020204020204" pitchFamily="34" charset="-122"/>
              <a:ea typeface="微软雅黑" panose="020B0503020204020204" pitchFamily="34" charset="-122"/>
            </a:endParaRPr>
          </a:p>
          <a:p>
            <a:pPr algn="l">
              <a:lnSpc>
                <a:spcPct val="150000"/>
              </a:lnSpc>
            </a:pPr>
            <a:endParaRPr lang="zh-CN" altLang="en-US" sz="1200">
              <a:solidFill>
                <a:srgbClr val="003DAC"/>
              </a:solidFill>
              <a:sym typeface="+mn-ea"/>
            </a:endParaRPr>
          </a:p>
        </p:txBody>
      </p:sp>
      <p:sp>
        <p:nvSpPr>
          <p:cNvPr id="19" name="圆角矩形 18"/>
          <p:cNvSpPr/>
          <p:nvPr/>
        </p:nvSpPr>
        <p:spPr>
          <a:xfrm>
            <a:off x="514985" y="67246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710565" y="47053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934720" y="1046480"/>
            <a:ext cx="6706870" cy="875665"/>
          </a:xfrm>
          <a:prstGeom prst="rect">
            <a:avLst/>
          </a:prstGeom>
          <a:noFill/>
        </p:spPr>
        <p:txBody>
          <a:bodyPr wrap="square" rtlCol="0" anchor="t">
            <a:spAutoFit/>
          </a:bodyPr>
          <a:p>
            <a:pPr algn="l">
              <a:lnSpc>
                <a:spcPct val="150000"/>
              </a:lnSpc>
            </a:pPr>
            <a:r>
              <a:rPr lang="zh-CN" altLang="en-US" sz="2000" b="1">
                <a:solidFill>
                  <a:srgbClr val="003DAC"/>
                </a:solidFill>
              </a:rPr>
              <a:t>福建东南科技论坛——数字丝路语境下的企业数字化转型</a:t>
            </a:r>
            <a:endParaRPr lang="zh-CN" altLang="en-US" sz="2000">
              <a:solidFill>
                <a:srgbClr val="003DAC"/>
              </a:solidFill>
            </a:endParaRPr>
          </a:p>
          <a:p>
            <a:pPr algn="l">
              <a:lnSpc>
                <a:spcPct val="150000"/>
              </a:lnSpc>
            </a:pPr>
            <a:endParaRPr lang="zh-CN" altLang="en-US" sz="1400">
              <a:solidFill>
                <a:srgbClr val="003DAC"/>
              </a:solidFill>
              <a:sym typeface="+mn-ea"/>
            </a:endParaRPr>
          </a:p>
        </p:txBody>
      </p:sp>
      <p:sp>
        <p:nvSpPr>
          <p:cNvPr id="23" name="文本框 22"/>
          <p:cNvSpPr txBox="1"/>
          <p:nvPr/>
        </p:nvSpPr>
        <p:spPr>
          <a:xfrm>
            <a:off x="934720" y="1793875"/>
            <a:ext cx="6449695" cy="2306955"/>
          </a:xfrm>
          <a:prstGeom prst="rect">
            <a:avLst/>
          </a:prstGeom>
          <a:noFill/>
        </p:spPr>
        <p:txBody>
          <a:bodyPr wrap="square" rtlCol="0" anchor="t">
            <a:spAutoFit/>
          </a:bodyPr>
          <a:p>
            <a:pPr indent="406400" algn="just" fontAlgn="auto">
              <a:lnSpc>
                <a:spcPct val="150000"/>
              </a:lnSpc>
              <a:extLst>
                <a:ext uri="{35155182-B16C-46BC-9424-99874614C6A1}">
                  <wpsdc:indentchars xmlns:wpsdc="http://www.wps.cn/officeDocument/2017/drawingmlCustomData" val="200" checksum="1740828767"/>
                </a:ext>
              </a:extLst>
            </a:pPr>
            <a:r>
              <a:rPr lang="zh-CN" altLang="en-US" sz="1600">
                <a:solidFill>
                  <a:srgbClr val="003DAC"/>
                </a:solidFill>
                <a:sym typeface="+mn-ea"/>
              </a:rPr>
              <a:t>福建省东南科技论坛是福建省科学技术协会与全国学会合作共同打造的高端学术平台。步入</a:t>
            </a:r>
            <a:r>
              <a:rPr lang="en-US" altLang="zh-CN" sz="1600">
                <a:solidFill>
                  <a:srgbClr val="003DAC"/>
                </a:solidFill>
                <a:sym typeface="+mn-ea"/>
              </a:rPr>
              <a:t>2021</a:t>
            </a:r>
            <a:r>
              <a:rPr lang="zh-CN" altLang="en-US" sz="1600">
                <a:solidFill>
                  <a:srgbClr val="003DAC"/>
                </a:solidFill>
                <a:sym typeface="+mn-ea"/>
              </a:rPr>
              <a:t>年，数字化转型已成为企业核心战略，本期东南科技论坛将围绕“</a:t>
            </a:r>
            <a:r>
              <a:rPr lang="zh-CN" altLang="en-US" sz="1600" b="1">
                <a:solidFill>
                  <a:srgbClr val="003DAC"/>
                </a:solidFill>
                <a:sym typeface="+mn-ea"/>
              </a:rPr>
              <a:t>数字丝路语境下的企业数字化转型</a:t>
            </a:r>
            <a:r>
              <a:rPr lang="zh-CN" altLang="en-US" sz="1600">
                <a:solidFill>
                  <a:srgbClr val="003DAC"/>
                </a:solidFill>
                <a:sym typeface="+mn-ea"/>
              </a:rPr>
              <a:t>”主题开展高层次产学研交流与探讨。结合企业数字化转型经验，从技术、企业实践、成果转化三个方面探寻企业数字化转型、数字经济高速发展之路。</a:t>
            </a:r>
            <a:endParaRPr lang="zh-CN" altLang="en-US" sz="1600">
              <a:solidFill>
                <a:srgbClr val="003DAC"/>
              </a:solidFill>
              <a:sym typeface="+mn-ea"/>
            </a:endParaRPr>
          </a:p>
        </p:txBody>
      </p:sp>
      <p:sp>
        <p:nvSpPr>
          <p:cNvPr id="7" name="文本框 6"/>
          <p:cNvSpPr txBox="1"/>
          <p:nvPr/>
        </p:nvSpPr>
        <p:spPr>
          <a:xfrm>
            <a:off x="990600" y="4577080"/>
            <a:ext cx="5955030" cy="829945"/>
          </a:xfrm>
          <a:prstGeom prst="rect">
            <a:avLst/>
          </a:prstGeom>
          <a:noFill/>
        </p:spPr>
        <p:txBody>
          <a:bodyPr wrap="square" rtlCol="0">
            <a:spAutoFit/>
          </a:bodyPr>
          <a:p>
            <a:r>
              <a:rPr lang="zh-CN" altLang="en-US" sz="1600" b="1">
                <a:solidFill>
                  <a:srgbClr val="003DAC"/>
                </a:solidFill>
              </a:rPr>
              <a:t>时间</a:t>
            </a:r>
            <a:r>
              <a:rPr lang="zh-CN" altLang="en-US" sz="1600">
                <a:solidFill>
                  <a:srgbClr val="003DAC"/>
                </a:solidFill>
              </a:rPr>
              <a:t>：2021年10月24日（周日）</a:t>
            </a:r>
            <a:endParaRPr lang="zh-CN" altLang="en-US" sz="1600">
              <a:solidFill>
                <a:srgbClr val="003DAC"/>
              </a:solidFill>
            </a:endParaRPr>
          </a:p>
          <a:p>
            <a:endParaRPr lang="zh-CN" altLang="en-US" sz="1600">
              <a:solidFill>
                <a:srgbClr val="003DAC"/>
              </a:solidFill>
            </a:endParaRPr>
          </a:p>
          <a:p>
            <a:r>
              <a:rPr lang="zh-CN" altLang="en-US" sz="1600" b="1">
                <a:solidFill>
                  <a:srgbClr val="003DAC"/>
                </a:solidFill>
              </a:rPr>
              <a:t>地点</a:t>
            </a:r>
            <a:r>
              <a:rPr lang="zh-CN" altLang="en-US" sz="1600">
                <a:solidFill>
                  <a:srgbClr val="003DAC"/>
                </a:solidFill>
              </a:rPr>
              <a:t>：厦门佰翔五通酒店</a:t>
            </a:r>
            <a:endParaRPr lang="zh-CN" altLang="en-US" sz="1600">
              <a:solidFill>
                <a:srgbClr val="003DAC"/>
              </a:solidFill>
            </a:endParaRPr>
          </a:p>
        </p:txBody>
      </p:sp>
      <p:pic>
        <p:nvPicPr>
          <p:cNvPr id="8" name="图片 7"/>
          <p:cNvPicPr>
            <a:picLocks noChangeAspect="1"/>
          </p:cNvPicPr>
          <p:nvPr/>
        </p:nvPicPr>
        <p:blipFill>
          <a:blip r:embed="rId1"/>
          <a:stretch>
            <a:fillRect/>
          </a:stretch>
        </p:blipFill>
        <p:spPr>
          <a:xfrm>
            <a:off x="7530465" y="1467485"/>
            <a:ext cx="4199255" cy="3326765"/>
          </a:xfrm>
          <a:prstGeom prst="rect">
            <a:avLst/>
          </a:prstGeom>
        </p:spPr>
      </p:pic>
      <p:sp>
        <p:nvSpPr>
          <p:cNvPr id="9" name="文本框 8"/>
          <p:cNvSpPr txBox="1"/>
          <p:nvPr/>
        </p:nvSpPr>
        <p:spPr>
          <a:xfrm>
            <a:off x="7965440" y="4944110"/>
            <a:ext cx="3329305" cy="275590"/>
          </a:xfrm>
          <a:prstGeom prst="rect">
            <a:avLst/>
          </a:prstGeom>
          <a:noFill/>
        </p:spPr>
        <p:txBody>
          <a:bodyPr wrap="square" rtlCol="0">
            <a:spAutoFit/>
          </a:bodyPr>
          <a:p>
            <a:pPr algn="ctr"/>
            <a:r>
              <a:rPr lang="zh-CN" altLang="en-US" sz="1200">
                <a:solidFill>
                  <a:srgbClr val="003DAC"/>
                </a:solidFill>
              </a:rPr>
              <a:t>图</a:t>
            </a:r>
            <a:r>
              <a:rPr lang="en-US" altLang="zh-CN" sz="1200">
                <a:solidFill>
                  <a:srgbClr val="003DAC"/>
                </a:solidFill>
              </a:rPr>
              <a:t>-</a:t>
            </a:r>
            <a:r>
              <a:rPr lang="zh-CN" altLang="en-US" sz="1200">
                <a:solidFill>
                  <a:srgbClr val="003DAC"/>
                </a:solidFill>
              </a:rPr>
              <a:t>会议现场</a:t>
            </a:r>
            <a:endParaRPr lang="zh-CN" altLang="en-US" sz="1200">
              <a:solidFill>
                <a:srgbClr val="003DAC"/>
              </a:solidFill>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254"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49555" y="236220"/>
            <a:ext cx="11692255" cy="6384925"/>
          </a:xfrm>
          <a:prstGeom prst="rect">
            <a:avLst/>
          </a:prstGeom>
          <a:solidFill>
            <a:schemeClr val="bg1"/>
          </a:solidFill>
          <a:ln>
            <a:solidFill>
              <a:schemeClr val="bg1"/>
            </a:solid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文本框 12"/>
          <p:cNvSpPr txBox="1"/>
          <p:nvPr/>
        </p:nvSpPr>
        <p:spPr>
          <a:xfrm>
            <a:off x="1130300" y="320675"/>
            <a:ext cx="3206115" cy="922020"/>
          </a:xfrm>
          <a:prstGeom prst="rect">
            <a:avLst/>
          </a:prstGeom>
          <a:noFill/>
        </p:spPr>
        <p:txBody>
          <a:bodyPr wrap="square" rtlCol="0" anchor="t">
            <a:spAutoFit/>
          </a:bodyPr>
          <a:p>
            <a:pPr algn="l">
              <a:lnSpc>
                <a:spcPct val="150000"/>
              </a:lnSpc>
            </a:pPr>
            <a:r>
              <a:rPr lang="en-US" altLang="zh-CN" sz="2400">
                <a:solidFill>
                  <a:srgbClr val="003DAC"/>
                </a:solidFill>
                <a:latin typeface="微软雅黑" panose="020B0503020204020204" pitchFamily="34" charset="-122"/>
                <a:ea typeface="微软雅黑" panose="020B0503020204020204" pitchFamily="34" charset="-122"/>
              </a:rPr>
              <a:t>2021</a:t>
            </a:r>
            <a:r>
              <a:rPr lang="zh-CN" altLang="en-US" sz="2400">
                <a:solidFill>
                  <a:srgbClr val="003DAC"/>
                </a:solidFill>
                <a:latin typeface="微软雅黑" panose="020B0503020204020204" pitchFamily="34" charset="-122"/>
                <a:ea typeface="微软雅黑" panose="020B0503020204020204" pitchFamily="34" charset="-122"/>
              </a:rPr>
              <a:t>年学术年会</a:t>
            </a:r>
            <a:endParaRPr lang="zh-CN" altLang="en-US" sz="2400">
              <a:solidFill>
                <a:srgbClr val="003DAC"/>
              </a:solidFill>
              <a:latin typeface="微软雅黑" panose="020B0503020204020204" pitchFamily="34" charset="-122"/>
              <a:ea typeface="微软雅黑" panose="020B0503020204020204" pitchFamily="34" charset="-122"/>
            </a:endParaRPr>
          </a:p>
          <a:p>
            <a:pPr algn="dist">
              <a:lnSpc>
                <a:spcPct val="150000"/>
              </a:lnSpc>
            </a:pPr>
            <a:endParaRPr lang="zh-CN" altLang="en-US" sz="1200">
              <a:solidFill>
                <a:srgbClr val="003DAC"/>
              </a:solidFill>
              <a:sym typeface="+mn-ea"/>
            </a:endParaRPr>
          </a:p>
        </p:txBody>
      </p:sp>
      <p:sp>
        <p:nvSpPr>
          <p:cNvPr id="19" name="圆角矩形 18"/>
          <p:cNvSpPr/>
          <p:nvPr/>
        </p:nvSpPr>
        <p:spPr>
          <a:xfrm>
            <a:off x="514985" y="67246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710565" y="47053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202055" y="1593850"/>
            <a:ext cx="9015730" cy="3507740"/>
          </a:xfrm>
          <a:prstGeom prst="rect">
            <a:avLst/>
          </a:prstGeom>
          <a:noFill/>
        </p:spPr>
        <p:txBody>
          <a:bodyPr wrap="square" rtlCol="0">
            <a:spAutoFit/>
          </a:bodyPr>
          <a:p>
            <a:pPr marL="285750" indent="-285750" algn="l" fontAlgn="auto">
              <a:lnSpc>
                <a:spcPct val="150000"/>
              </a:lnSpc>
              <a:spcAft>
                <a:spcPts val="0"/>
              </a:spcAft>
              <a:buFont typeface="Arial" panose="020B0604020202020204" pitchFamily="34" charset="0"/>
              <a:buChar char="•"/>
            </a:pPr>
            <a:r>
              <a:rPr lang="zh-CN" altLang="en-US" sz="1600" b="1">
                <a:solidFill>
                  <a:srgbClr val="003DAC"/>
                </a:solidFill>
              </a:rPr>
              <a:t>《从蚂蚁森林谈数字经济的客户建设》</a:t>
            </a:r>
            <a:endParaRPr lang="zh-CN" altLang="en-US" sz="1600">
              <a:solidFill>
                <a:srgbClr val="003DAC"/>
              </a:solidFill>
            </a:endParaRPr>
          </a:p>
          <a:p>
            <a:pPr algn="l" fontAlgn="auto">
              <a:lnSpc>
                <a:spcPct val="150000"/>
              </a:lnSpc>
              <a:spcAft>
                <a:spcPts val="1200"/>
              </a:spcAft>
              <a:buNone/>
            </a:pPr>
            <a:r>
              <a:rPr lang="zh-CN" altLang="en-US" sz="1600">
                <a:solidFill>
                  <a:srgbClr val="003DAC"/>
                </a:solidFill>
              </a:rPr>
              <a:t>       </a:t>
            </a:r>
            <a:r>
              <a:rPr lang="zh-CN" altLang="en-US" sz="1600" b="1">
                <a:solidFill>
                  <a:srgbClr val="003DAC"/>
                </a:solidFill>
              </a:rPr>
              <a:t>杨晓光</a:t>
            </a:r>
            <a:r>
              <a:rPr lang="zh-CN" altLang="en-US" sz="1600">
                <a:solidFill>
                  <a:srgbClr val="003DAC"/>
                </a:solidFill>
              </a:rPr>
              <a:t> 中国科学院数学与系统科学研究院研究员、中国系统工程学会理事长</a:t>
            </a:r>
            <a:endParaRPr lang="zh-CN" altLang="en-US" sz="1600">
              <a:solidFill>
                <a:srgbClr val="003DAC"/>
              </a:solidFill>
            </a:endParaRPr>
          </a:p>
          <a:p>
            <a:pPr marL="285750" indent="-285750" algn="l" fontAlgn="auto">
              <a:lnSpc>
                <a:spcPct val="150000"/>
              </a:lnSpc>
              <a:spcAft>
                <a:spcPts val="0"/>
              </a:spcAft>
              <a:buFont typeface="Arial" panose="020B0604020202020204" pitchFamily="34" charset="0"/>
              <a:buChar char="•"/>
            </a:pPr>
            <a:r>
              <a:rPr lang="zh-CN" altLang="en-US" sz="1600" b="1">
                <a:solidFill>
                  <a:srgbClr val="003DAC"/>
                </a:solidFill>
              </a:rPr>
              <a:t>《数字经济带来的机遇与挑战》</a:t>
            </a:r>
            <a:endParaRPr lang="zh-CN" altLang="en-US" sz="1600">
              <a:solidFill>
                <a:srgbClr val="003DAC"/>
              </a:solidFill>
            </a:endParaRPr>
          </a:p>
          <a:p>
            <a:pPr algn="l" fontAlgn="auto">
              <a:lnSpc>
                <a:spcPct val="150000"/>
              </a:lnSpc>
              <a:spcAft>
                <a:spcPts val="1200"/>
              </a:spcAft>
              <a:buNone/>
            </a:pPr>
            <a:r>
              <a:rPr lang="zh-CN" altLang="en-US" sz="1600">
                <a:solidFill>
                  <a:srgbClr val="003DAC"/>
                </a:solidFill>
              </a:rPr>
              <a:t>       </a:t>
            </a:r>
            <a:r>
              <a:rPr lang="zh-CN" altLang="en-US" sz="1600" b="1">
                <a:solidFill>
                  <a:srgbClr val="003DAC"/>
                </a:solidFill>
                <a:sym typeface="+mn-ea"/>
              </a:rPr>
              <a:t>何炎祥</a:t>
            </a:r>
            <a:r>
              <a:rPr lang="zh-CN" altLang="en-US" sz="1600">
                <a:solidFill>
                  <a:srgbClr val="003DAC"/>
                </a:solidFill>
              </a:rPr>
              <a:t> 武汉大学二级教授、全国高等学校计算机教育研究会理事长</a:t>
            </a:r>
            <a:endParaRPr lang="zh-CN" altLang="en-US" sz="1600">
              <a:solidFill>
                <a:srgbClr val="003DAC"/>
              </a:solidFill>
            </a:endParaRPr>
          </a:p>
          <a:p>
            <a:pPr marL="285750" indent="-285750" algn="l" fontAlgn="auto">
              <a:lnSpc>
                <a:spcPct val="150000"/>
              </a:lnSpc>
              <a:spcAft>
                <a:spcPts val="0"/>
              </a:spcAft>
              <a:buFont typeface="Arial" panose="020B0604020202020204" pitchFamily="34" charset="0"/>
              <a:buChar char="•"/>
            </a:pPr>
            <a:r>
              <a:rPr lang="zh-CN" altLang="en-US" sz="1600" b="1">
                <a:solidFill>
                  <a:srgbClr val="003DAC"/>
                </a:solidFill>
              </a:rPr>
              <a:t>《数字化转型为什么？是什么？怎么转？》</a:t>
            </a:r>
            <a:endParaRPr lang="zh-CN" altLang="en-US" sz="1600">
              <a:solidFill>
                <a:srgbClr val="003DAC"/>
              </a:solidFill>
            </a:endParaRPr>
          </a:p>
          <a:p>
            <a:pPr algn="l" fontAlgn="auto">
              <a:lnSpc>
                <a:spcPct val="150000"/>
              </a:lnSpc>
              <a:spcAft>
                <a:spcPts val="1200"/>
              </a:spcAft>
              <a:buNone/>
            </a:pPr>
            <a:r>
              <a:rPr lang="zh-CN" altLang="en-US" sz="1600">
                <a:solidFill>
                  <a:srgbClr val="003DAC"/>
                </a:solidFill>
              </a:rPr>
              <a:t>      </a:t>
            </a:r>
            <a:r>
              <a:rPr lang="zh-CN" altLang="en-US" sz="1600" b="1">
                <a:solidFill>
                  <a:srgbClr val="003DAC"/>
                </a:solidFill>
              </a:rPr>
              <a:t>宁振波</a:t>
            </a:r>
            <a:r>
              <a:rPr lang="zh-CN" altLang="en-US" sz="1600">
                <a:solidFill>
                  <a:srgbClr val="003DAC"/>
                </a:solidFill>
              </a:rPr>
              <a:t> 中国航空工业集团信息技术中心首席顾问、教授</a:t>
            </a:r>
            <a:endParaRPr lang="zh-CN" altLang="en-US" sz="1600">
              <a:solidFill>
                <a:srgbClr val="003DAC"/>
              </a:solidFill>
            </a:endParaRPr>
          </a:p>
          <a:p>
            <a:pPr marL="285750" indent="-285750" algn="l" fontAlgn="auto">
              <a:lnSpc>
                <a:spcPct val="150000"/>
              </a:lnSpc>
              <a:spcAft>
                <a:spcPts val="0"/>
              </a:spcAft>
              <a:buFont typeface="Arial" panose="020B0604020202020204" pitchFamily="34" charset="0"/>
              <a:buChar char="•"/>
            </a:pPr>
            <a:r>
              <a:rPr lang="zh-CN" altLang="en-US" sz="1600" b="1">
                <a:solidFill>
                  <a:srgbClr val="003DAC"/>
                </a:solidFill>
              </a:rPr>
              <a:t>《企业数字化转型实施路径研究》</a:t>
            </a:r>
            <a:endParaRPr lang="zh-CN" altLang="en-US" sz="1600">
              <a:solidFill>
                <a:srgbClr val="003DAC"/>
              </a:solidFill>
            </a:endParaRPr>
          </a:p>
          <a:p>
            <a:pPr algn="l" fontAlgn="auto">
              <a:lnSpc>
                <a:spcPct val="150000"/>
              </a:lnSpc>
              <a:spcAft>
                <a:spcPts val="0"/>
              </a:spcAft>
              <a:buNone/>
            </a:pPr>
            <a:r>
              <a:rPr lang="zh-CN" altLang="en-US" sz="1600">
                <a:solidFill>
                  <a:srgbClr val="003DAC"/>
                </a:solidFill>
              </a:rPr>
              <a:t>       </a:t>
            </a:r>
            <a:r>
              <a:rPr lang="zh-CN" altLang="en-US" sz="1600" b="1">
                <a:solidFill>
                  <a:srgbClr val="003DAC"/>
                </a:solidFill>
              </a:rPr>
              <a:t>孙传旺</a:t>
            </a:r>
            <a:r>
              <a:rPr lang="zh-CN" altLang="en-US" sz="1600">
                <a:solidFill>
                  <a:srgbClr val="003DAC"/>
                </a:solidFill>
              </a:rPr>
              <a:t> 厦门大学经济学院教授</a:t>
            </a:r>
            <a:endParaRPr lang="zh-CN" altLang="en-US" sz="1600">
              <a:solidFill>
                <a:srgbClr val="003DAC"/>
              </a:solidFill>
            </a:endParaRPr>
          </a:p>
        </p:txBody>
      </p:sp>
      <p:sp>
        <p:nvSpPr>
          <p:cNvPr id="8" name="文本框 7"/>
          <p:cNvSpPr txBox="1"/>
          <p:nvPr/>
        </p:nvSpPr>
        <p:spPr>
          <a:xfrm>
            <a:off x="1202055" y="880745"/>
            <a:ext cx="6706870" cy="875665"/>
          </a:xfrm>
          <a:prstGeom prst="rect">
            <a:avLst/>
          </a:prstGeom>
          <a:noFill/>
        </p:spPr>
        <p:txBody>
          <a:bodyPr wrap="square" rtlCol="0" anchor="t">
            <a:spAutoFit/>
          </a:bodyPr>
          <a:p>
            <a:pPr algn="l">
              <a:lnSpc>
                <a:spcPct val="150000"/>
              </a:lnSpc>
            </a:pPr>
            <a:r>
              <a:rPr lang="zh-CN" altLang="en-US" sz="2000" b="1">
                <a:solidFill>
                  <a:srgbClr val="003DAC"/>
                </a:solidFill>
              </a:rPr>
              <a:t>福建东南科技论坛——主题报告简介</a:t>
            </a:r>
            <a:endParaRPr lang="zh-CN" altLang="en-US" sz="2000">
              <a:solidFill>
                <a:srgbClr val="003DAC"/>
              </a:solidFill>
            </a:endParaRPr>
          </a:p>
          <a:p>
            <a:pPr algn="l">
              <a:lnSpc>
                <a:spcPct val="150000"/>
              </a:lnSpc>
            </a:pPr>
            <a:endParaRPr lang="zh-CN" altLang="en-US" sz="1400">
              <a:solidFill>
                <a:srgbClr val="003DAC"/>
              </a:solidFill>
              <a:sym typeface="+mn-ea"/>
            </a:endParaRPr>
          </a:p>
        </p:txBody>
      </p:sp>
      <p:pic>
        <p:nvPicPr>
          <p:cNvPr id="9" name="图片 8"/>
          <p:cNvPicPr>
            <a:picLocks noChangeAspect="1"/>
          </p:cNvPicPr>
          <p:nvPr/>
        </p:nvPicPr>
        <p:blipFill>
          <a:blip r:embed="rId1"/>
          <a:stretch>
            <a:fillRect/>
          </a:stretch>
        </p:blipFill>
        <p:spPr>
          <a:xfrm>
            <a:off x="8865870" y="2070100"/>
            <a:ext cx="2730500" cy="2914650"/>
          </a:xfrm>
          <a:prstGeom prst="rect">
            <a:avLst/>
          </a:prstGeom>
        </p:spPr>
      </p:pic>
      <p:sp>
        <p:nvSpPr>
          <p:cNvPr id="10" name="文本框 9"/>
          <p:cNvSpPr txBox="1"/>
          <p:nvPr/>
        </p:nvSpPr>
        <p:spPr>
          <a:xfrm>
            <a:off x="1580515" y="5506720"/>
            <a:ext cx="7014210" cy="460375"/>
          </a:xfrm>
          <a:prstGeom prst="rect">
            <a:avLst/>
          </a:prstGeom>
          <a:noFill/>
        </p:spPr>
        <p:txBody>
          <a:bodyPr wrap="square" rtlCol="0">
            <a:spAutoFit/>
          </a:bodyPr>
          <a:p>
            <a:r>
              <a:rPr lang="zh-CN" altLang="en-US" sz="2400" b="1">
                <a:solidFill>
                  <a:srgbClr val="003DAC"/>
                </a:solidFill>
              </a:rPr>
              <a:t>期待您的参会！</a:t>
            </a:r>
            <a:endParaRPr lang="zh-CN" altLang="en-US" sz="2400" b="1">
              <a:solidFill>
                <a:srgbClr val="003DAC"/>
              </a:solidFill>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254"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49555" y="236220"/>
            <a:ext cx="11692255" cy="6384925"/>
          </a:xfrm>
          <a:prstGeom prst="rect">
            <a:avLst/>
          </a:prstGeom>
          <a:solidFill>
            <a:schemeClr val="bg1"/>
          </a:solidFill>
          <a:ln>
            <a:solidFill>
              <a:schemeClr val="bg1"/>
            </a:solid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50"/>
              <a:t>https://image.baidu.com/search/detail?ct=503316480&amp;z=&amp;tn=baiduimagedetail&amp;ipn=d&amp;word=华侨大学计算机学院logo&amp;step_word=&amp;ie=utf-8&amp;in=&amp;cl=2&amp;lm=-1&amp;st=-1&amp;hd=&amp;latest=&amp;copyright=&amp;cs=1499033329,1126463130&amp;os=2125581177,2658652301&amp;simid=0,0&amp;pn=1&amp;rn=1&amp;di=330&amp;ln=1163&amp;fr=&amp;fmq=1632819164628_R&amp;ic=&amp;s=undefined&amp;se=&amp;sme=&amp;tab=0&amp;width=&amp;height=&amp;face=undefined&amp;is=0,0&amp;istype=2&amp;ist=&amp;jit=&amp;bdtype=0&amp;spn=0&amp;pi=0&amp;gsm=0&amp;objurl=https%3A%2F%2Fgimg2.baidu.com%2Fimage_search%2Fsrc%3Dhttp%253A%252F%252Fimg.sccnn.com%252Fbimg%252F338%252F70350.jpg%26refer%3Dhttp%253A%252F%252Fimg.sccnn.com%26app%3D2002%26size%3Df9999%2C10000%26q%3Da80%26n%3D0%26g%3D0n%26fmt%3Djpeg%3Fsec%3D1635411165%26t%3D2a5cf931f593423f885acd3aba5938d3&amp;rpstart=0&amp;rpnum=0&amp;adpicid=0&amp;nojc=undefined</a:t>
            </a:r>
            <a:endParaRPr lang="zh-CN" altLang="en-US" sz="1350"/>
          </a:p>
        </p:txBody>
      </p:sp>
      <p:sp>
        <p:nvSpPr>
          <p:cNvPr id="13" name="文本框 12"/>
          <p:cNvSpPr txBox="1"/>
          <p:nvPr/>
        </p:nvSpPr>
        <p:spPr>
          <a:xfrm>
            <a:off x="1130300" y="395605"/>
            <a:ext cx="4545965" cy="922020"/>
          </a:xfrm>
          <a:prstGeom prst="rect">
            <a:avLst/>
          </a:prstGeom>
          <a:noFill/>
        </p:spPr>
        <p:txBody>
          <a:bodyPr wrap="square" rtlCol="0" anchor="t">
            <a:spAutoFit/>
          </a:bodyPr>
          <a:p>
            <a:pPr algn="l">
              <a:lnSpc>
                <a:spcPct val="150000"/>
              </a:lnSpc>
            </a:pPr>
            <a:r>
              <a:rPr lang="zh-CN" altLang="en-US" sz="2400" b="1">
                <a:solidFill>
                  <a:srgbClr val="003DAC"/>
                </a:solidFill>
                <a:latin typeface="微软雅黑" panose="020B0503020204020204" pitchFamily="34" charset="-122"/>
                <a:ea typeface="微软雅黑" panose="020B0503020204020204" pitchFamily="34" charset="-122"/>
              </a:rPr>
              <a:t>学会联合体与团体会员</a:t>
            </a:r>
            <a:endParaRPr lang="zh-CN" altLang="en-US" sz="2400">
              <a:solidFill>
                <a:srgbClr val="003DAC"/>
              </a:solidFill>
              <a:latin typeface="微软雅黑" panose="020B0503020204020204" pitchFamily="34" charset="-122"/>
              <a:ea typeface="微软雅黑" panose="020B0503020204020204" pitchFamily="34" charset="-122"/>
            </a:endParaRPr>
          </a:p>
          <a:p>
            <a:pPr algn="dist">
              <a:lnSpc>
                <a:spcPct val="150000"/>
              </a:lnSpc>
            </a:pPr>
            <a:endParaRPr lang="zh-CN" altLang="en-US" sz="1200">
              <a:solidFill>
                <a:srgbClr val="003DAC"/>
              </a:solidFill>
              <a:sym typeface="+mn-ea"/>
            </a:endParaRPr>
          </a:p>
        </p:txBody>
      </p:sp>
      <p:sp>
        <p:nvSpPr>
          <p:cNvPr id="19" name="圆角矩形 18"/>
          <p:cNvSpPr/>
          <p:nvPr/>
        </p:nvSpPr>
        <p:spPr>
          <a:xfrm>
            <a:off x="514985" y="67246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710565" y="47053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934720" y="672465"/>
            <a:ext cx="4043045" cy="4354195"/>
          </a:xfrm>
          <a:prstGeom prst="rect">
            <a:avLst/>
          </a:prstGeom>
          <a:noFill/>
        </p:spPr>
        <p:txBody>
          <a:bodyPr wrap="square" rtlCol="0" anchor="t">
            <a:spAutoFit/>
          </a:bodyPr>
          <a:p>
            <a:pPr algn="l">
              <a:lnSpc>
                <a:spcPct val="150000"/>
              </a:lnSpc>
            </a:pPr>
            <a:endParaRPr lang="zh-CN" altLang="en-US" sz="1400">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福建省系统工程学会                                    </a:t>
            </a:r>
            <a:endParaRPr lang="zh-CN" altLang="en-US" sz="1600" b="1">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福建省人工智能学会                                   </a:t>
            </a:r>
            <a:endParaRPr lang="zh-CN" altLang="en-US" sz="1600" b="1">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福建省自动化学会                                        </a:t>
            </a:r>
            <a:endParaRPr lang="zh-CN" altLang="en-US" sz="1600" b="1">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福建省生物信息学学会</a:t>
            </a:r>
            <a:endParaRPr lang="zh-CN" altLang="en-US" sz="1600" b="1">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中国联通厦门市分公司</a:t>
            </a:r>
            <a:endParaRPr lang="zh-CN" altLang="en-US" sz="1600" b="1">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福建兆翔临港置业有限公司</a:t>
            </a:r>
            <a:endParaRPr lang="zh-CN" altLang="en-US" sz="1600" b="1">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厦门数字孪生信息科技有限公司</a:t>
            </a:r>
            <a:endParaRPr lang="zh-CN" altLang="en-US" sz="1600" b="1">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厦门信研院</a:t>
            </a:r>
            <a:endParaRPr lang="zh-CN" altLang="en-US" sz="1600" b="1">
              <a:solidFill>
                <a:srgbClr val="003DAC"/>
              </a:solidFill>
              <a:sym typeface="+mn-ea"/>
            </a:endParaRPr>
          </a:p>
          <a:p>
            <a:pPr marL="285750" indent="-285750" algn="l" fontAlgn="auto">
              <a:lnSpc>
                <a:spcPct val="150000"/>
              </a:lnSpc>
              <a:spcAft>
                <a:spcPts val="600"/>
              </a:spcAft>
              <a:buFont typeface="Arial" panose="020B0604020202020204" pitchFamily="34" charset="0"/>
              <a:buChar char="•"/>
            </a:pPr>
            <a:r>
              <a:rPr lang="zh-CN" altLang="en-US" sz="1600" b="1">
                <a:solidFill>
                  <a:srgbClr val="003DAC"/>
                </a:solidFill>
                <a:sym typeface="+mn-ea"/>
              </a:rPr>
              <a:t>中科院计算所厦门分所</a:t>
            </a:r>
            <a:endParaRPr lang="zh-CN" altLang="en-US" sz="1600" b="1">
              <a:solidFill>
                <a:srgbClr val="003DAC"/>
              </a:solidFill>
              <a:sym typeface="+mn-ea"/>
            </a:endParaRPr>
          </a:p>
        </p:txBody>
      </p:sp>
      <p:pic>
        <p:nvPicPr>
          <p:cNvPr id="10" name="图片 9" descr="logo"/>
          <p:cNvPicPr>
            <a:picLocks noChangeAspect="1"/>
          </p:cNvPicPr>
          <p:nvPr/>
        </p:nvPicPr>
        <p:blipFill>
          <a:blip r:embed="rId1"/>
          <a:stretch>
            <a:fillRect/>
          </a:stretch>
        </p:blipFill>
        <p:spPr>
          <a:xfrm>
            <a:off x="2388235" y="5119370"/>
            <a:ext cx="2200275" cy="528320"/>
          </a:xfrm>
          <a:prstGeom prst="rect">
            <a:avLst/>
          </a:prstGeom>
        </p:spPr>
      </p:pic>
      <p:pic>
        <p:nvPicPr>
          <p:cNvPr id="12" name="图片 11" descr="logo"/>
          <p:cNvPicPr>
            <a:picLocks noChangeAspect="1"/>
          </p:cNvPicPr>
          <p:nvPr/>
        </p:nvPicPr>
        <p:blipFill>
          <a:blip r:embed="rId2"/>
          <a:stretch>
            <a:fillRect/>
          </a:stretch>
        </p:blipFill>
        <p:spPr>
          <a:xfrm>
            <a:off x="4030980" y="5264785"/>
            <a:ext cx="1680210" cy="356235"/>
          </a:xfrm>
          <a:prstGeom prst="rect">
            <a:avLst/>
          </a:prstGeom>
        </p:spPr>
      </p:pic>
      <p:pic>
        <p:nvPicPr>
          <p:cNvPr id="15" name="图片 14"/>
          <p:cNvPicPr>
            <a:picLocks noChangeAspect="1"/>
          </p:cNvPicPr>
          <p:nvPr/>
        </p:nvPicPr>
        <p:blipFill>
          <a:blip r:embed="rId3"/>
          <a:stretch>
            <a:fillRect/>
          </a:stretch>
        </p:blipFill>
        <p:spPr>
          <a:xfrm>
            <a:off x="710565" y="5182870"/>
            <a:ext cx="1547495" cy="438150"/>
          </a:xfrm>
          <a:prstGeom prst="rect">
            <a:avLst/>
          </a:prstGeom>
        </p:spPr>
      </p:pic>
      <p:sp>
        <p:nvSpPr>
          <p:cNvPr id="16" name="文本框 15"/>
          <p:cNvSpPr txBox="1"/>
          <p:nvPr/>
        </p:nvSpPr>
        <p:spPr>
          <a:xfrm>
            <a:off x="6321425" y="847725"/>
            <a:ext cx="2783205" cy="4338320"/>
          </a:xfrm>
          <a:prstGeom prst="rect">
            <a:avLst/>
          </a:prstGeom>
          <a:noFill/>
        </p:spPr>
        <p:txBody>
          <a:bodyPr wrap="square" rtlCol="0">
            <a:spAutoFit/>
          </a:bodyPr>
          <a:p>
            <a:pPr marL="285750" indent="-285750" fontAlgn="auto">
              <a:spcAft>
                <a:spcPts val="1200"/>
              </a:spcAft>
              <a:buFont typeface="Arial" panose="020B0604020202020204" pitchFamily="34" charset="0"/>
              <a:buChar char="•"/>
            </a:pPr>
            <a:r>
              <a:rPr lang="zh-CN" altLang="en-US" sz="1600" b="1">
                <a:solidFill>
                  <a:srgbClr val="003DAC"/>
                </a:solidFill>
              </a:rPr>
              <a:t>厦门大学自动化系</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华侨大学</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福州大学</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集美大学</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集美大学诚毅学院</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厦门理工学院</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厦门大学嘉庚学院</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厦门工学院</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闽江师范高等专科学校</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厦门华厦学院</a:t>
            </a:r>
            <a:endParaRPr lang="zh-CN" altLang="en-US" sz="1600" b="1">
              <a:solidFill>
                <a:srgbClr val="003DAC"/>
              </a:solidFill>
            </a:endParaRPr>
          </a:p>
          <a:p>
            <a:pPr marL="285750" indent="-285750" fontAlgn="auto">
              <a:spcAft>
                <a:spcPts val="1200"/>
              </a:spcAft>
              <a:buFont typeface="Arial" panose="020B0604020202020204" pitchFamily="34" charset="0"/>
              <a:buChar char="•"/>
            </a:pPr>
            <a:r>
              <a:rPr lang="zh-CN" altLang="en-US" sz="1600" b="1">
                <a:solidFill>
                  <a:srgbClr val="003DAC"/>
                </a:solidFill>
              </a:rPr>
              <a:t>龙岩学院</a:t>
            </a:r>
            <a:endParaRPr lang="zh-CN" altLang="en-US" sz="1600" b="1">
              <a:solidFill>
                <a:srgbClr val="003DAC"/>
              </a:solidFill>
            </a:endParaRPr>
          </a:p>
        </p:txBody>
      </p:sp>
      <p:pic>
        <p:nvPicPr>
          <p:cNvPr id="17" name="图片 16" descr="u=3104623807,662231235&amp;fm=26&amp;fmt=auto"/>
          <p:cNvPicPr>
            <a:picLocks noChangeAspect="1"/>
          </p:cNvPicPr>
          <p:nvPr/>
        </p:nvPicPr>
        <p:blipFill>
          <a:blip r:embed="rId4"/>
          <a:stretch>
            <a:fillRect/>
          </a:stretch>
        </p:blipFill>
        <p:spPr>
          <a:xfrm>
            <a:off x="9415780" y="5768975"/>
            <a:ext cx="601345" cy="658495"/>
          </a:xfrm>
          <a:prstGeom prst="rect">
            <a:avLst/>
          </a:prstGeom>
        </p:spPr>
      </p:pic>
      <p:pic>
        <p:nvPicPr>
          <p:cNvPr id="18" name="图片 17" descr="logo1"/>
          <p:cNvPicPr>
            <a:picLocks noChangeAspect="1"/>
          </p:cNvPicPr>
          <p:nvPr/>
        </p:nvPicPr>
        <p:blipFill>
          <a:blip r:embed="rId5"/>
          <a:stretch>
            <a:fillRect/>
          </a:stretch>
        </p:blipFill>
        <p:spPr>
          <a:xfrm>
            <a:off x="5770245" y="5201285"/>
            <a:ext cx="2113280" cy="446405"/>
          </a:xfrm>
          <a:prstGeom prst="rect">
            <a:avLst/>
          </a:prstGeom>
        </p:spPr>
      </p:pic>
      <p:pic>
        <p:nvPicPr>
          <p:cNvPr id="21" name="图片 20"/>
          <p:cNvPicPr>
            <a:picLocks noChangeAspect="1"/>
          </p:cNvPicPr>
          <p:nvPr/>
        </p:nvPicPr>
        <p:blipFill>
          <a:blip r:embed="rId6"/>
          <a:stretch>
            <a:fillRect/>
          </a:stretch>
        </p:blipFill>
        <p:spPr>
          <a:xfrm>
            <a:off x="10180320" y="5753735"/>
            <a:ext cx="650240" cy="650240"/>
          </a:xfrm>
          <a:prstGeom prst="rect">
            <a:avLst/>
          </a:prstGeom>
        </p:spPr>
      </p:pic>
      <p:pic>
        <p:nvPicPr>
          <p:cNvPr id="24" name="图片 23" descr="Unknown"/>
          <p:cNvPicPr>
            <a:picLocks noChangeAspect="1"/>
          </p:cNvPicPr>
          <p:nvPr/>
        </p:nvPicPr>
        <p:blipFill>
          <a:blip r:embed="rId7"/>
          <a:srcRect l="6823" t="29578" r="1234" b="31233"/>
          <a:stretch>
            <a:fillRect/>
          </a:stretch>
        </p:blipFill>
        <p:spPr>
          <a:xfrm>
            <a:off x="7781925" y="5191760"/>
            <a:ext cx="1514475" cy="466090"/>
          </a:xfrm>
          <a:prstGeom prst="rect">
            <a:avLst/>
          </a:prstGeom>
        </p:spPr>
      </p:pic>
      <p:pic>
        <p:nvPicPr>
          <p:cNvPr id="25" name="图片 24"/>
          <p:cNvPicPr>
            <a:picLocks noChangeAspect="1"/>
          </p:cNvPicPr>
          <p:nvPr/>
        </p:nvPicPr>
        <p:blipFill>
          <a:blip r:embed="rId8"/>
          <a:stretch>
            <a:fillRect/>
          </a:stretch>
        </p:blipFill>
        <p:spPr>
          <a:xfrm>
            <a:off x="9296400" y="5191760"/>
            <a:ext cx="2336800" cy="556260"/>
          </a:xfrm>
          <a:prstGeom prst="rect">
            <a:avLst/>
          </a:prstGeom>
        </p:spPr>
      </p:pic>
      <p:pic>
        <p:nvPicPr>
          <p:cNvPr id="29" name="图片 28" descr="logo-1"/>
          <p:cNvPicPr>
            <a:picLocks noChangeAspect="1"/>
          </p:cNvPicPr>
          <p:nvPr/>
        </p:nvPicPr>
        <p:blipFill>
          <a:blip r:embed="rId9"/>
          <a:stretch>
            <a:fillRect/>
          </a:stretch>
        </p:blipFill>
        <p:spPr>
          <a:xfrm>
            <a:off x="6098540" y="5752465"/>
            <a:ext cx="1407795" cy="664845"/>
          </a:xfrm>
          <a:prstGeom prst="rect">
            <a:avLst/>
          </a:prstGeom>
        </p:spPr>
      </p:pic>
      <p:pic>
        <p:nvPicPr>
          <p:cNvPr id="31" name="图片 30"/>
          <p:cNvPicPr>
            <a:picLocks noChangeAspect="1"/>
          </p:cNvPicPr>
          <p:nvPr/>
        </p:nvPicPr>
        <p:blipFill>
          <a:blip r:embed="rId10"/>
          <a:stretch>
            <a:fillRect/>
          </a:stretch>
        </p:blipFill>
        <p:spPr>
          <a:xfrm>
            <a:off x="2784475" y="5790565"/>
            <a:ext cx="1454150" cy="523875"/>
          </a:xfrm>
          <a:prstGeom prst="rect">
            <a:avLst/>
          </a:prstGeom>
        </p:spPr>
      </p:pic>
      <p:pic>
        <p:nvPicPr>
          <p:cNvPr id="32" name="图片 31"/>
          <p:cNvPicPr>
            <a:picLocks noChangeAspect="1"/>
          </p:cNvPicPr>
          <p:nvPr/>
        </p:nvPicPr>
        <p:blipFill>
          <a:blip r:embed="rId11"/>
          <a:stretch>
            <a:fillRect/>
          </a:stretch>
        </p:blipFill>
        <p:spPr>
          <a:xfrm>
            <a:off x="710565" y="5789930"/>
            <a:ext cx="1837690" cy="506095"/>
          </a:xfrm>
          <a:prstGeom prst="rect">
            <a:avLst/>
          </a:prstGeom>
        </p:spPr>
      </p:pic>
      <p:pic>
        <p:nvPicPr>
          <p:cNvPr id="34" name="图片 33" descr="b1230"/>
          <p:cNvPicPr>
            <a:picLocks noChangeAspect="1"/>
          </p:cNvPicPr>
          <p:nvPr/>
        </p:nvPicPr>
        <p:blipFill>
          <a:blip r:embed="rId12"/>
          <a:stretch>
            <a:fillRect/>
          </a:stretch>
        </p:blipFill>
        <p:spPr>
          <a:xfrm>
            <a:off x="5236210" y="5790565"/>
            <a:ext cx="854075" cy="584835"/>
          </a:xfrm>
          <a:prstGeom prst="rect">
            <a:avLst/>
          </a:prstGeom>
        </p:spPr>
      </p:pic>
      <p:pic>
        <p:nvPicPr>
          <p:cNvPr id="35" name="图片 34" descr="u=1297578751,275541874&amp;fm=26&amp;fmt=auto"/>
          <p:cNvPicPr>
            <a:picLocks noChangeAspect="1"/>
          </p:cNvPicPr>
          <p:nvPr/>
        </p:nvPicPr>
        <p:blipFill>
          <a:blip r:embed="rId13"/>
          <a:srcRect l="17768" t="14416" r="21733" b="15758"/>
          <a:stretch>
            <a:fillRect/>
          </a:stretch>
        </p:blipFill>
        <p:spPr>
          <a:xfrm>
            <a:off x="7723505" y="5748020"/>
            <a:ext cx="687705" cy="673100"/>
          </a:xfrm>
          <a:prstGeom prst="rect">
            <a:avLst/>
          </a:prstGeom>
        </p:spPr>
      </p:pic>
      <p:pic>
        <p:nvPicPr>
          <p:cNvPr id="36" name="图片 35" descr="IMG_1570"/>
          <p:cNvPicPr>
            <a:picLocks noChangeAspect="1"/>
          </p:cNvPicPr>
          <p:nvPr/>
        </p:nvPicPr>
        <p:blipFill>
          <a:blip r:embed="rId14"/>
          <a:stretch>
            <a:fillRect/>
          </a:stretch>
        </p:blipFill>
        <p:spPr>
          <a:xfrm>
            <a:off x="8608695" y="5762625"/>
            <a:ext cx="632460" cy="632460"/>
          </a:xfrm>
          <a:prstGeom prst="rect">
            <a:avLst/>
          </a:prstGeom>
        </p:spPr>
      </p:pic>
      <p:pic>
        <p:nvPicPr>
          <p:cNvPr id="37" name="图片 36" descr="u=4178726327,4179636367&amp;fm=26&amp;fmt=auto"/>
          <p:cNvPicPr>
            <a:picLocks noChangeAspect="1"/>
          </p:cNvPicPr>
          <p:nvPr/>
        </p:nvPicPr>
        <p:blipFill>
          <a:blip r:embed="rId15"/>
          <a:stretch>
            <a:fillRect/>
          </a:stretch>
        </p:blipFill>
        <p:spPr>
          <a:xfrm>
            <a:off x="10993755" y="5748020"/>
            <a:ext cx="674370" cy="681990"/>
          </a:xfrm>
          <a:prstGeom prst="rect">
            <a:avLst/>
          </a:prstGeom>
        </p:spPr>
      </p:pic>
      <p:pic>
        <p:nvPicPr>
          <p:cNvPr id="38" name="图片 37" descr="85391632823855_.pic_hd"/>
          <p:cNvPicPr>
            <a:picLocks noChangeAspect="1"/>
          </p:cNvPicPr>
          <p:nvPr/>
        </p:nvPicPr>
        <p:blipFill>
          <a:blip r:embed="rId16"/>
          <a:srcRect l="8042" t="6528" r="15129" b="4151"/>
          <a:stretch>
            <a:fillRect/>
          </a:stretch>
        </p:blipFill>
        <p:spPr>
          <a:xfrm>
            <a:off x="4474845" y="5740400"/>
            <a:ext cx="666115" cy="676910"/>
          </a:xfrm>
          <a:prstGeom prst="rect">
            <a:avLst/>
          </a:prstGeom>
        </p:spPr>
      </p:pic>
      <p:sp>
        <p:nvSpPr>
          <p:cNvPr id="39" name="文本框 38"/>
          <p:cNvSpPr txBox="1"/>
          <p:nvPr/>
        </p:nvSpPr>
        <p:spPr>
          <a:xfrm>
            <a:off x="9749790" y="1741805"/>
            <a:ext cx="613410" cy="2818130"/>
          </a:xfrm>
          <a:prstGeom prst="rect">
            <a:avLst/>
          </a:prstGeom>
          <a:noFill/>
        </p:spPr>
        <p:txBody>
          <a:bodyPr vert="eaVert" wrap="square" rtlCol="0">
            <a:spAutoFit/>
          </a:bodyPr>
          <a:p>
            <a:r>
              <a:rPr lang="zh-CN" altLang="en-US" sz="2800" b="1" i="1">
                <a:solidFill>
                  <a:schemeClr val="accent1"/>
                </a:solidFill>
                <a:effectLst>
                  <a:outerShdw blurRad="38100" dist="25400" dir="5400000" algn="ctr" rotWithShape="0">
                    <a:srgbClr val="6E747A">
                      <a:alpha val="43000"/>
                    </a:srgbClr>
                  </a:outerShdw>
                </a:effectLst>
              </a:rPr>
              <a:t>期待您的加入！</a:t>
            </a:r>
            <a:endParaRPr lang="zh-CN" altLang="en-US" sz="2800" b="1" i="1">
              <a:solidFill>
                <a:schemeClr val="accent1"/>
              </a:solidFill>
              <a:effectLst>
                <a:outerShdw blurRad="38100" dist="25400" dir="5400000" algn="ctr" rotWithShape="0">
                  <a:srgbClr val="6E747A">
                    <a:alpha val="43000"/>
                  </a:srgbClr>
                </a:outerShdw>
              </a:effectLst>
            </a:endParaRPr>
          </a:p>
        </p:txBody>
      </p:sp>
    </p:spTree>
    <p:custDataLst>
      <p:tags r:id="rId1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25254"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50190" y="236855"/>
            <a:ext cx="11692255" cy="6384925"/>
          </a:xfrm>
          <a:prstGeom prst="rect">
            <a:avLst/>
          </a:prstGeom>
          <a:solidFill>
            <a:schemeClr val="bg1"/>
          </a:solidFill>
          <a:ln>
            <a:solidFill>
              <a:schemeClr val="bg1"/>
            </a:solid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文本框 12"/>
          <p:cNvSpPr txBox="1"/>
          <p:nvPr/>
        </p:nvSpPr>
        <p:spPr>
          <a:xfrm>
            <a:off x="1130300" y="461645"/>
            <a:ext cx="5728970" cy="645160"/>
          </a:xfrm>
          <a:prstGeom prst="rect">
            <a:avLst/>
          </a:prstGeom>
          <a:noFill/>
        </p:spPr>
        <p:txBody>
          <a:bodyPr wrap="square" rtlCol="0" anchor="t">
            <a:spAutoFit/>
          </a:bodyPr>
          <a:p>
            <a:pPr algn="l">
              <a:lnSpc>
                <a:spcPct val="150000"/>
              </a:lnSpc>
            </a:pPr>
            <a:r>
              <a:rPr lang="zh-CN" altLang="en-US" sz="2400" b="1">
                <a:solidFill>
                  <a:srgbClr val="003DAC"/>
                </a:solidFill>
                <a:latin typeface="+mn-ea"/>
                <a:sym typeface="+mn-ea"/>
              </a:rPr>
              <a:t>入会条件</a:t>
            </a:r>
            <a:endParaRPr lang="zh-CN" altLang="en-US" sz="2400" b="1">
              <a:solidFill>
                <a:srgbClr val="003DAC"/>
              </a:solidFill>
              <a:latin typeface="+mn-ea"/>
              <a:sym typeface="+mn-ea"/>
            </a:endParaRPr>
          </a:p>
        </p:txBody>
      </p:sp>
      <p:sp>
        <p:nvSpPr>
          <p:cNvPr id="19" name="圆角矩形 18"/>
          <p:cNvSpPr/>
          <p:nvPr/>
        </p:nvSpPr>
        <p:spPr>
          <a:xfrm>
            <a:off x="514985" y="67246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710565" y="47053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TextBox 13"/>
          <p:cNvSpPr txBox="1"/>
          <p:nvPr/>
        </p:nvSpPr>
        <p:spPr>
          <a:xfrm>
            <a:off x="2235200" y="1229995"/>
            <a:ext cx="3712210" cy="4968875"/>
          </a:xfrm>
          <a:prstGeom prst="rect">
            <a:avLst/>
          </a:prstGeom>
          <a:noFill/>
        </p:spPr>
        <p:txBody>
          <a:bodyPr wrap="square" rtlCol="0">
            <a:spAutoFit/>
          </a:bodyPr>
          <a:p>
            <a:pPr marL="171450" indent="-171450" algn="just" fontAlgn="auto">
              <a:lnSpc>
                <a:spcPct val="130000"/>
              </a:lnSpc>
              <a:spcBef>
                <a:spcPts val="0"/>
              </a:spcBef>
              <a:spcAft>
                <a:spcPts val="1200"/>
              </a:spcAft>
              <a:buFont typeface="Arial" panose="020B0604020202020204" pitchFamily="34" charset="0"/>
              <a:buChar char="•"/>
            </a:pPr>
            <a:r>
              <a:rPr lang="zh-CN" altLang="en-US" sz="1400" dirty="0" smtClean="0">
                <a:solidFill>
                  <a:srgbClr val="004097"/>
                </a:solidFill>
                <a:latin typeface="+mn-ea"/>
                <a:cs typeface="微软雅黑" panose="020B0503020204020204" pitchFamily="34" charset="-122"/>
                <a:sym typeface="+mn-ea"/>
              </a:rPr>
              <a:t>具有相当助理研究员、讲师、工程师等以上技术职称的从事系统工程的科技人员；</a:t>
            </a:r>
            <a:endParaRPr lang="zh-CN" altLang="en-US" sz="1400" dirty="0" smtClean="0">
              <a:solidFill>
                <a:srgbClr val="004097"/>
              </a:solidFill>
              <a:latin typeface="+mn-ea"/>
              <a:cs typeface="微软雅黑" panose="020B0503020204020204" pitchFamily="34" charset="-122"/>
              <a:sym typeface="+mn-ea"/>
            </a:endParaRPr>
          </a:p>
          <a:p>
            <a:pPr marL="171450" indent="-171450" algn="just" fontAlgn="auto">
              <a:lnSpc>
                <a:spcPct val="130000"/>
              </a:lnSpc>
              <a:spcBef>
                <a:spcPts val="0"/>
              </a:spcBef>
              <a:spcAft>
                <a:spcPts val="1200"/>
              </a:spcAft>
              <a:buFont typeface="Arial" panose="020B0604020202020204" pitchFamily="34" charset="0"/>
              <a:buChar char="•"/>
            </a:pPr>
            <a:r>
              <a:rPr lang="zh-CN" altLang="en-US" sz="1400" dirty="0" smtClean="0">
                <a:solidFill>
                  <a:srgbClr val="004097"/>
                </a:solidFill>
                <a:latin typeface="+mn-ea"/>
                <a:cs typeface="微软雅黑" panose="020B0503020204020204" pitchFamily="34" charset="-122"/>
                <a:sym typeface="+mn-ea"/>
              </a:rPr>
              <a:t>高等院校本科毕业从事系统工程科研、教学和工程实践工作三年以上或非高等院校毕业，具有系统工程实际工作经验和一定学术水平者；</a:t>
            </a:r>
            <a:endParaRPr lang="zh-CN" altLang="en-US" sz="1400" dirty="0" smtClean="0">
              <a:solidFill>
                <a:srgbClr val="004097"/>
              </a:solidFill>
              <a:latin typeface="+mn-ea"/>
              <a:cs typeface="微软雅黑" panose="020B0503020204020204" pitchFamily="34" charset="-122"/>
              <a:sym typeface="+mn-ea"/>
            </a:endParaRPr>
          </a:p>
          <a:p>
            <a:pPr marL="171450" indent="-171450" algn="just" fontAlgn="auto">
              <a:lnSpc>
                <a:spcPct val="130000"/>
              </a:lnSpc>
              <a:spcBef>
                <a:spcPts val="0"/>
              </a:spcBef>
              <a:spcAft>
                <a:spcPts val="1200"/>
              </a:spcAft>
              <a:buFont typeface="Arial" panose="020B0604020202020204" pitchFamily="34" charset="0"/>
              <a:buChar char="•"/>
            </a:pPr>
            <a:r>
              <a:rPr lang="zh-CN" altLang="en-US" sz="1400" dirty="0" smtClean="0">
                <a:solidFill>
                  <a:srgbClr val="004097"/>
                </a:solidFill>
                <a:latin typeface="+mn-ea"/>
                <a:cs typeface="微软雅黑" panose="020B0503020204020204" pitchFamily="34" charset="-122"/>
                <a:sym typeface="+mn-ea"/>
              </a:rPr>
              <a:t>获得硕士学位以上者；</a:t>
            </a:r>
            <a:endParaRPr lang="zh-CN" altLang="en-US" sz="1400" dirty="0" smtClean="0">
              <a:solidFill>
                <a:srgbClr val="004097"/>
              </a:solidFill>
              <a:latin typeface="+mn-ea"/>
              <a:cs typeface="微软雅黑" panose="020B0503020204020204" pitchFamily="34" charset="-122"/>
              <a:sym typeface="+mn-ea"/>
            </a:endParaRPr>
          </a:p>
          <a:p>
            <a:pPr marL="171450" indent="-171450" algn="just" fontAlgn="auto">
              <a:lnSpc>
                <a:spcPct val="130000"/>
              </a:lnSpc>
              <a:spcBef>
                <a:spcPts val="0"/>
              </a:spcBef>
              <a:spcAft>
                <a:spcPts val="1200"/>
              </a:spcAft>
              <a:buFont typeface="Arial" panose="020B0604020202020204" pitchFamily="34" charset="0"/>
              <a:buChar char="•"/>
            </a:pPr>
            <a:r>
              <a:rPr lang="zh-CN" altLang="en-US" sz="1400" dirty="0" smtClean="0">
                <a:solidFill>
                  <a:srgbClr val="004097"/>
                </a:solidFill>
                <a:latin typeface="+mn-ea"/>
                <a:cs typeface="微软雅黑" panose="020B0503020204020204" pitchFamily="34" charset="-122"/>
                <a:sym typeface="+mn-ea"/>
              </a:rPr>
              <a:t>热心和积极支持本会工作，并从事本学科有关的组织管理工作的领导干部；</a:t>
            </a:r>
            <a:endParaRPr lang="zh-CN" altLang="en-US" sz="1400" dirty="0" smtClean="0">
              <a:solidFill>
                <a:srgbClr val="004097"/>
              </a:solidFill>
              <a:latin typeface="+mn-ea"/>
              <a:cs typeface="微软雅黑" panose="020B0503020204020204" pitchFamily="34" charset="-122"/>
              <a:sym typeface="+mn-ea"/>
            </a:endParaRPr>
          </a:p>
          <a:p>
            <a:pPr marL="171450" indent="-171450" algn="just" fontAlgn="auto">
              <a:lnSpc>
                <a:spcPct val="130000"/>
              </a:lnSpc>
              <a:spcBef>
                <a:spcPts val="0"/>
              </a:spcBef>
              <a:spcAft>
                <a:spcPts val="1200"/>
              </a:spcAft>
              <a:buFont typeface="Arial" panose="020B0604020202020204" pitchFamily="34" charset="0"/>
              <a:buChar char="•"/>
            </a:pPr>
            <a:r>
              <a:rPr lang="zh-CN" altLang="en-US" sz="1400" dirty="0" smtClean="0">
                <a:solidFill>
                  <a:srgbClr val="004097"/>
                </a:solidFill>
                <a:latin typeface="+mn-ea"/>
                <a:cs typeface="微软雅黑" panose="020B0503020204020204" pitchFamily="34" charset="-122"/>
                <a:sym typeface="+mn-ea"/>
              </a:rPr>
              <a:t>系统工程及相关专业的在读硕士、博士研究生，可申请为学生会员。</a:t>
            </a:r>
            <a:endParaRPr lang="zh-CN" altLang="en-US" sz="1400" dirty="0" smtClean="0">
              <a:solidFill>
                <a:srgbClr val="004097"/>
              </a:solidFill>
              <a:latin typeface="+mn-ea"/>
              <a:cs typeface="微软雅黑" panose="020B0503020204020204" pitchFamily="34" charset="-122"/>
              <a:sym typeface="+mn-ea"/>
            </a:endParaRPr>
          </a:p>
          <a:p>
            <a:pPr indent="0">
              <a:lnSpc>
                <a:spcPct val="160000"/>
              </a:lnSpc>
              <a:spcBef>
                <a:spcPts val="0"/>
              </a:spcBef>
              <a:spcAft>
                <a:spcPts val="0"/>
              </a:spcAft>
              <a:buFont typeface="Arial" panose="020B0604020202020204" pitchFamily="34" charset="0"/>
              <a:buNone/>
            </a:pPr>
            <a:endParaRPr lang="zh-CN" altLang="en-US" sz="1400" dirty="0" smtClean="0">
              <a:solidFill>
                <a:srgbClr val="004097"/>
              </a:solidFill>
              <a:latin typeface="+mn-ea"/>
              <a:cs typeface="微软雅黑" panose="020B0503020204020204" pitchFamily="34" charset="-122"/>
              <a:sym typeface="+mn-ea"/>
            </a:endParaRPr>
          </a:p>
          <a:p>
            <a:pPr marL="171450" indent="-171450">
              <a:lnSpc>
                <a:spcPct val="160000"/>
              </a:lnSpc>
              <a:spcBef>
                <a:spcPts val="0"/>
              </a:spcBef>
              <a:spcAft>
                <a:spcPts val="0"/>
              </a:spcAft>
              <a:buFont typeface="Arial" panose="020B0604020202020204" pitchFamily="34" charset="0"/>
              <a:buChar char="•"/>
            </a:pPr>
            <a:endParaRPr lang="zh-CN" altLang="en-US" sz="1400" dirty="0" smtClean="0">
              <a:solidFill>
                <a:srgbClr val="004097"/>
              </a:solidFill>
              <a:latin typeface="+mn-ea"/>
              <a:cs typeface="微软雅黑" panose="020B0503020204020204" pitchFamily="34" charset="-122"/>
              <a:sym typeface="+mn-ea"/>
            </a:endParaRPr>
          </a:p>
          <a:p>
            <a:pPr marL="171450" indent="-171450">
              <a:lnSpc>
                <a:spcPct val="160000"/>
              </a:lnSpc>
              <a:spcBef>
                <a:spcPts val="0"/>
              </a:spcBef>
              <a:spcAft>
                <a:spcPts val="0"/>
              </a:spcAft>
              <a:buFont typeface="Arial" panose="020B0604020202020204" pitchFamily="34" charset="0"/>
              <a:buChar char="•"/>
            </a:pPr>
            <a:endParaRPr lang="zh-CN" altLang="en-US" sz="1400" dirty="0" smtClean="0">
              <a:solidFill>
                <a:srgbClr val="004097"/>
              </a:solidFill>
              <a:latin typeface="+mn-ea"/>
              <a:cs typeface="微软雅黑" panose="020B0503020204020204" pitchFamily="34" charset="-122"/>
              <a:sym typeface="+mn-ea"/>
            </a:endParaRPr>
          </a:p>
        </p:txBody>
      </p:sp>
      <p:pic>
        <p:nvPicPr>
          <p:cNvPr id="32" name="图片 31" descr="452223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7530" y="5050155"/>
            <a:ext cx="349885" cy="349885"/>
          </a:xfrm>
          <a:prstGeom prst="rect">
            <a:avLst/>
          </a:prstGeom>
        </p:spPr>
      </p:pic>
      <p:sp>
        <p:nvSpPr>
          <p:cNvPr id="33" name="椭圆 32"/>
          <p:cNvSpPr/>
          <p:nvPr/>
        </p:nvSpPr>
        <p:spPr>
          <a:xfrm>
            <a:off x="425450" y="2314575"/>
            <a:ext cx="1626870" cy="1597660"/>
          </a:xfrm>
          <a:prstGeom prst="ellipse">
            <a:avLst/>
          </a:prstGeom>
          <a:solidFill>
            <a:srgbClr val="003DAC"/>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610870" y="2666365"/>
            <a:ext cx="1645920" cy="398780"/>
          </a:xfrm>
          <a:prstGeom prst="rect">
            <a:avLst/>
          </a:prstGeom>
          <a:noFill/>
        </p:spPr>
        <p:txBody>
          <a:bodyPr wrap="square" rtlCol="0">
            <a:spAutoFit/>
          </a:bodyPr>
          <a:p>
            <a:r>
              <a:rPr lang="zh-CN" altLang="en-US" sz="2000" b="1">
                <a:solidFill>
                  <a:schemeClr val="bg1"/>
                </a:solidFill>
                <a:latin typeface="微软雅黑" panose="020B0503020204020204" pitchFamily="34" charset="-122"/>
                <a:ea typeface="微软雅黑" panose="020B0503020204020204" pitchFamily="34" charset="-122"/>
              </a:rPr>
              <a:t>个人会员</a:t>
            </a:r>
            <a:endParaRPr lang="zh-CN" altLang="en-US" sz="2000" b="1">
              <a:solidFill>
                <a:schemeClr val="bg1"/>
              </a:solidFill>
              <a:latin typeface="微软雅黑" panose="020B0503020204020204" pitchFamily="34" charset="-122"/>
              <a:ea typeface="微软雅黑" panose="020B0503020204020204" pitchFamily="34" charset="-122"/>
            </a:endParaRPr>
          </a:p>
        </p:txBody>
      </p:sp>
      <p:pic>
        <p:nvPicPr>
          <p:cNvPr id="16" name="图片 15" descr="350430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355" y="3124835"/>
            <a:ext cx="352425" cy="352425"/>
          </a:xfrm>
          <a:prstGeom prst="rect">
            <a:avLst/>
          </a:prstGeom>
        </p:spPr>
      </p:pic>
      <p:sp>
        <p:nvSpPr>
          <p:cNvPr id="24" name="椭圆 23"/>
          <p:cNvSpPr/>
          <p:nvPr/>
        </p:nvSpPr>
        <p:spPr>
          <a:xfrm>
            <a:off x="6405245" y="2302510"/>
            <a:ext cx="1626870" cy="1597660"/>
          </a:xfrm>
          <a:prstGeom prst="ellipse">
            <a:avLst/>
          </a:prstGeom>
          <a:solidFill>
            <a:srgbClr val="003DAC"/>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5" name="图片 24" descr="373226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52945" y="3165475"/>
            <a:ext cx="363855" cy="247015"/>
          </a:xfrm>
          <a:prstGeom prst="rect">
            <a:avLst/>
          </a:prstGeom>
        </p:spPr>
      </p:pic>
      <p:sp>
        <p:nvSpPr>
          <p:cNvPr id="27" name="文本框 26"/>
          <p:cNvSpPr txBox="1"/>
          <p:nvPr/>
        </p:nvSpPr>
        <p:spPr>
          <a:xfrm>
            <a:off x="6628765" y="2713990"/>
            <a:ext cx="1645920" cy="398780"/>
          </a:xfrm>
          <a:prstGeom prst="rect">
            <a:avLst/>
          </a:prstGeom>
          <a:noFill/>
        </p:spPr>
        <p:txBody>
          <a:bodyPr wrap="square" rtlCol="0">
            <a:spAutoFit/>
          </a:bodyPr>
          <a:p>
            <a:r>
              <a:rPr lang="zh-CN" altLang="en-US" sz="2000" b="1">
                <a:solidFill>
                  <a:schemeClr val="bg1"/>
                </a:solidFill>
                <a:latin typeface="微软雅黑" panose="020B0503020204020204" pitchFamily="34" charset="-122"/>
                <a:ea typeface="微软雅黑" panose="020B0503020204020204" pitchFamily="34" charset="-122"/>
              </a:rPr>
              <a:t>单位会员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9" name="TextBox 13"/>
          <p:cNvSpPr txBox="1"/>
          <p:nvPr/>
        </p:nvSpPr>
        <p:spPr>
          <a:xfrm>
            <a:off x="8160385" y="2001520"/>
            <a:ext cx="3243580" cy="2047875"/>
          </a:xfrm>
          <a:prstGeom prst="rect">
            <a:avLst/>
          </a:prstGeom>
          <a:noFill/>
        </p:spPr>
        <p:txBody>
          <a:bodyPr wrap="square" rtlCol="0">
            <a:spAutoFit/>
          </a:bodyPr>
          <a:p>
            <a:pPr indent="0" algn="just" fontAlgn="auto">
              <a:lnSpc>
                <a:spcPct val="130000"/>
              </a:lnSpc>
              <a:spcBef>
                <a:spcPts val="0"/>
              </a:spcBef>
              <a:spcAft>
                <a:spcPts val="0"/>
              </a:spcAft>
              <a:buFont typeface="Arial" panose="020B0604020202020204" pitchFamily="34" charset="0"/>
              <a:buNone/>
            </a:pPr>
            <a:r>
              <a:rPr lang="zh-CN" altLang="en-US" sz="1400" dirty="0" smtClean="0">
                <a:solidFill>
                  <a:srgbClr val="004097"/>
                </a:solidFill>
                <a:latin typeface="+mn-ea"/>
                <a:cs typeface="微软雅黑" panose="020B0503020204020204" pitchFamily="34" charset="-122"/>
                <a:sym typeface="+mn-ea"/>
              </a:rPr>
              <a:t>与本会专业范围有关、愿意参加本会有关活动，支持本会工作，具有一定数量科技队伍的科研、教学、生产、设计等企、事业单位和依法成立的有关学术性团体，可申请成为团体的单位会员。单位会员应选派负责人或联络员负责与本会联系工作</a:t>
            </a:r>
            <a:endParaRPr lang="zh-CN" altLang="en-US" sz="1400" dirty="0" smtClean="0">
              <a:solidFill>
                <a:srgbClr val="004097"/>
              </a:solidFill>
              <a:latin typeface="+mn-ea"/>
              <a:cs typeface="微软雅黑" panose="020B0503020204020204" pitchFamily="34" charset="-122"/>
              <a:sym typeface="+mn-ea"/>
            </a:endParaRPr>
          </a:p>
        </p:txBody>
      </p:sp>
      <p:cxnSp>
        <p:nvCxnSpPr>
          <p:cNvPr id="35" name="直接连接符 34"/>
          <p:cNvCxnSpPr/>
          <p:nvPr/>
        </p:nvCxnSpPr>
        <p:spPr>
          <a:xfrm>
            <a:off x="6254750" y="890270"/>
            <a:ext cx="3810" cy="4787900"/>
          </a:xfrm>
          <a:prstGeom prst="line">
            <a:avLst/>
          </a:prstGeom>
          <a:ln w="12700" cmpd="sng">
            <a:solidFill>
              <a:schemeClr val="tx2">
                <a:lumMod val="90000"/>
                <a:lumOff val="10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25254"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51460" y="236220"/>
            <a:ext cx="11692255" cy="6384925"/>
          </a:xfrm>
          <a:prstGeom prst="rect">
            <a:avLst/>
          </a:prstGeom>
          <a:solidFill>
            <a:schemeClr val="bg1"/>
          </a:solidFill>
          <a:ln>
            <a:solidFill>
              <a:schemeClr val="bg1"/>
            </a:solid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ctr">
              <a:buFont typeface="Arial" panose="020B0604020202020204" pitchFamily="34" charset="0"/>
              <a:buChar char="•"/>
            </a:pPr>
            <a:r>
              <a:rPr lang="en-US" altLang="zh-CN" sz="1350"/>
              <a:t>11</a:t>
            </a:r>
            <a:endParaRPr lang="en-US" altLang="zh-CN" sz="1350"/>
          </a:p>
        </p:txBody>
      </p:sp>
      <p:sp>
        <p:nvSpPr>
          <p:cNvPr id="19" name="圆角矩形 18"/>
          <p:cNvSpPr/>
          <p:nvPr/>
        </p:nvSpPr>
        <p:spPr>
          <a:xfrm>
            <a:off x="514985" y="67246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710565" y="470535"/>
            <a:ext cx="419735" cy="408305"/>
          </a:xfrm>
          <a:prstGeom prst="roundRect">
            <a:avLst/>
          </a:prstGeom>
          <a:solidFill>
            <a:srgbClr val="0040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217930" y="515620"/>
            <a:ext cx="4981575" cy="922020"/>
          </a:xfrm>
          <a:prstGeom prst="rect">
            <a:avLst/>
          </a:prstGeom>
          <a:noFill/>
        </p:spPr>
        <p:txBody>
          <a:bodyPr wrap="square" rtlCol="0" anchor="t">
            <a:spAutoFit/>
          </a:bodyPr>
          <a:p>
            <a:pPr algn="l">
              <a:lnSpc>
                <a:spcPct val="150000"/>
              </a:lnSpc>
            </a:pPr>
            <a:r>
              <a:rPr lang="zh-CN" altLang="en-US" sz="2400" b="1">
                <a:solidFill>
                  <a:srgbClr val="004097"/>
                </a:solidFill>
                <a:latin typeface="+mn-ea"/>
              </a:rPr>
              <a:t>加入学会享有以下</a:t>
            </a:r>
            <a:r>
              <a:rPr lang="zh-CN" altLang="en-US" sz="2400" b="1">
                <a:solidFill>
                  <a:srgbClr val="FF0000"/>
                </a:solidFill>
                <a:latin typeface="+mn-ea"/>
              </a:rPr>
              <a:t>权利</a:t>
            </a:r>
            <a:r>
              <a:rPr lang="zh-CN" altLang="en-US" sz="2400" b="1">
                <a:solidFill>
                  <a:srgbClr val="004097"/>
                </a:solidFill>
                <a:latin typeface="+mn-ea"/>
              </a:rPr>
              <a:t>：</a:t>
            </a:r>
            <a:endParaRPr lang="zh-CN" altLang="en-US" sz="3200">
              <a:solidFill>
                <a:srgbClr val="004097"/>
              </a:solidFill>
              <a:latin typeface="+mn-ea"/>
            </a:endParaRPr>
          </a:p>
          <a:p>
            <a:pPr algn="dist">
              <a:lnSpc>
                <a:spcPct val="150000"/>
              </a:lnSpc>
            </a:pPr>
            <a:endParaRPr lang="zh-CN" altLang="en-US" sz="1200">
              <a:solidFill>
                <a:srgbClr val="004097"/>
              </a:solidFill>
              <a:latin typeface="+mn-ea"/>
              <a:cs typeface="Impact" panose="020B0806030902050204" charset="0"/>
              <a:sym typeface="+mn-ea"/>
            </a:endParaRPr>
          </a:p>
        </p:txBody>
      </p:sp>
      <p:sp>
        <p:nvSpPr>
          <p:cNvPr id="21" name="文本框 20"/>
          <p:cNvSpPr txBox="1"/>
          <p:nvPr/>
        </p:nvSpPr>
        <p:spPr>
          <a:xfrm>
            <a:off x="7967980" y="2016760"/>
            <a:ext cx="1421130" cy="553085"/>
          </a:xfrm>
          <a:prstGeom prst="rect">
            <a:avLst/>
          </a:prstGeom>
          <a:noFill/>
        </p:spPr>
        <p:txBody>
          <a:bodyPr wrap="square" rtlCol="0" anchor="t">
            <a:spAutoFit/>
          </a:bodyPr>
          <a:p>
            <a:pPr algn="dist">
              <a:lnSpc>
                <a:spcPct val="150000"/>
              </a:lnSpc>
            </a:pPr>
            <a:r>
              <a:rPr lang="zh-CN" altLang="en-US" sz="2000" b="1">
                <a:solidFill>
                  <a:schemeClr val="bg1"/>
                </a:solidFill>
                <a:latin typeface="微软雅黑" panose="020B0503020204020204" pitchFamily="34" charset="-122"/>
                <a:ea typeface="微软雅黑" panose="020B0503020204020204" pitchFamily="34" charset="-122"/>
                <a:sym typeface="+mn-ea"/>
              </a:rPr>
              <a:t>功能特色</a:t>
            </a:r>
            <a:r>
              <a:rPr lang="en-US" altLang="zh-CN" sz="2000" b="1">
                <a:solidFill>
                  <a:schemeClr val="bg1"/>
                </a:solidFill>
                <a:latin typeface="微软雅黑" panose="020B0503020204020204" pitchFamily="34" charset="-122"/>
                <a:ea typeface="微软雅黑" panose="020B0503020204020204" pitchFamily="34" charset="-122"/>
                <a:sym typeface="+mn-ea"/>
              </a:rPr>
              <a:t>3</a:t>
            </a:r>
            <a:endParaRPr lang="en-US" altLang="zh-CN" sz="2000" b="1">
              <a:solidFill>
                <a:schemeClr val="bg1"/>
              </a:solidFill>
              <a:latin typeface="微软雅黑" panose="020B0503020204020204" pitchFamily="34" charset="-122"/>
              <a:ea typeface="微软雅黑" panose="020B0503020204020204" pitchFamily="34" charset="-122"/>
              <a:cs typeface="Impact" panose="020B0806030902050204" charset="0"/>
              <a:sym typeface="+mn-ea"/>
            </a:endParaRPr>
          </a:p>
        </p:txBody>
      </p:sp>
      <p:cxnSp>
        <p:nvCxnSpPr>
          <p:cNvPr id="25" name="直接连接符 24"/>
          <p:cNvCxnSpPr/>
          <p:nvPr/>
        </p:nvCxnSpPr>
        <p:spPr>
          <a:xfrm>
            <a:off x="8475980" y="2859405"/>
            <a:ext cx="406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890510" y="2884805"/>
            <a:ext cx="1579880" cy="368300"/>
          </a:xfrm>
          <a:prstGeom prst="rect">
            <a:avLst/>
          </a:prstGeom>
          <a:noFill/>
        </p:spPr>
        <p:txBody>
          <a:bodyPr wrap="square" rtlCol="0" anchor="t">
            <a:spAutoFit/>
          </a:bodyPr>
          <a:p>
            <a:pPr algn="just">
              <a:lnSpc>
                <a:spcPct val="150000"/>
              </a:lnSpc>
            </a:pPr>
            <a:r>
              <a:rPr lang="zh-CN" altLang="en-US" sz="1200">
                <a:solidFill>
                  <a:schemeClr val="bg1"/>
                </a:solidFill>
                <a:sym typeface="+mn-ea"/>
              </a:rPr>
              <a:t>请在此输入功能特色</a:t>
            </a:r>
            <a:endParaRPr lang="en-US" altLang="zh-CN" sz="1200">
              <a:solidFill>
                <a:schemeClr val="bg1"/>
              </a:solidFill>
              <a:sym typeface="+mn-ea"/>
            </a:endParaRPr>
          </a:p>
        </p:txBody>
      </p:sp>
      <p:sp>
        <p:nvSpPr>
          <p:cNvPr id="10" name="文本框 9"/>
          <p:cNvSpPr txBox="1"/>
          <p:nvPr/>
        </p:nvSpPr>
        <p:spPr>
          <a:xfrm>
            <a:off x="7621905" y="2433320"/>
            <a:ext cx="2117090" cy="368300"/>
          </a:xfrm>
          <a:prstGeom prst="rect">
            <a:avLst/>
          </a:prstGeom>
          <a:noFill/>
        </p:spPr>
        <p:txBody>
          <a:bodyPr wrap="square" rtlCol="0" anchor="t">
            <a:spAutoFit/>
          </a:bodyPr>
          <a:p>
            <a:pPr algn="dist">
              <a:lnSpc>
                <a:spcPct val="150000"/>
              </a:lnSpc>
            </a:pPr>
            <a:r>
              <a:rPr sz="1200">
                <a:solidFill>
                  <a:schemeClr val="bg1"/>
                </a:solidFill>
                <a:latin typeface="微软雅黑" panose="020B0503020204020204" pitchFamily="34" charset="-122"/>
                <a:ea typeface="微软雅黑" panose="020B0503020204020204" pitchFamily="34" charset="-122"/>
                <a:sym typeface="+mn-ea"/>
              </a:rPr>
              <a:t>Functional characteristics</a:t>
            </a:r>
            <a:endParaRPr lang="en-US" altLang="zh-CN" sz="1200" b="1">
              <a:solidFill>
                <a:schemeClr val="bg1"/>
              </a:solidFill>
              <a:latin typeface="微软雅黑" panose="020B0503020204020204" pitchFamily="34" charset="-122"/>
              <a:ea typeface="微软雅黑" panose="020B0503020204020204" pitchFamily="34" charset="-122"/>
              <a:cs typeface="Impact" panose="020B0806030902050204" charset="0"/>
              <a:sym typeface="+mn-ea"/>
            </a:endParaRPr>
          </a:p>
        </p:txBody>
      </p:sp>
      <p:sp>
        <p:nvSpPr>
          <p:cNvPr id="13" name="文本框 12"/>
          <p:cNvSpPr txBox="1"/>
          <p:nvPr/>
        </p:nvSpPr>
        <p:spPr>
          <a:xfrm>
            <a:off x="5193030" y="3132455"/>
            <a:ext cx="1808480" cy="368300"/>
          </a:xfrm>
          <a:prstGeom prst="rect">
            <a:avLst/>
          </a:prstGeom>
          <a:noFill/>
        </p:spPr>
        <p:txBody>
          <a:bodyPr wrap="square" rtlCol="0" anchor="t">
            <a:spAutoFit/>
          </a:bodyPr>
          <a:p>
            <a:pPr algn="just">
              <a:lnSpc>
                <a:spcPct val="150000"/>
              </a:lnSpc>
            </a:pPr>
            <a:r>
              <a:rPr lang="zh-CN" altLang="en-US" sz="1200">
                <a:solidFill>
                  <a:schemeClr val="bg1"/>
                </a:solidFill>
                <a:sym typeface="+mn-ea"/>
              </a:rPr>
              <a:t>Please enter the feature </a:t>
            </a:r>
            <a:endParaRPr lang="zh-CN" altLang="en-US" sz="1200">
              <a:solidFill>
                <a:schemeClr val="bg1"/>
              </a:solidFill>
              <a:sym typeface="+mn-ea"/>
            </a:endParaRPr>
          </a:p>
        </p:txBody>
      </p:sp>
      <p:sp>
        <p:nvSpPr>
          <p:cNvPr id="22" name="文本框 21"/>
          <p:cNvSpPr txBox="1"/>
          <p:nvPr/>
        </p:nvSpPr>
        <p:spPr>
          <a:xfrm>
            <a:off x="7774305" y="3132455"/>
            <a:ext cx="1808480" cy="368300"/>
          </a:xfrm>
          <a:prstGeom prst="rect">
            <a:avLst/>
          </a:prstGeom>
          <a:noFill/>
        </p:spPr>
        <p:txBody>
          <a:bodyPr wrap="square" rtlCol="0" anchor="t">
            <a:spAutoFit/>
          </a:bodyPr>
          <a:p>
            <a:pPr algn="just">
              <a:lnSpc>
                <a:spcPct val="150000"/>
              </a:lnSpc>
            </a:pPr>
            <a:r>
              <a:rPr lang="zh-CN" altLang="en-US" sz="1200">
                <a:solidFill>
                  <a:schemeClr val="bg1"/>
                </a:solidFill>
                <a:sym typeface="+mn-ea"/>
              </a:rPr>
              <a:t>Please enter the feature </a:t>
            </a:r>
            <a:endParaRPr lang="zh-CN" altLang="en-US" sz="1200">
              <a:solidFill>
                <a:schemeClr val="bg1"/>
              </a:solidFill>
              <a:sym typeface="+mn-ea"/>
            </a:endParaRPr>
          </a:p>
        </p:txBody>
      </p:sp>
      <p:sp>
        <p:nvSpPr>
          <p:cNvPr id="35" name="文本框 34"/>
          <p:cNvSpPr txBox="1"/>
          <p:nvPr/>
        </p:nvSpPr>
        <p:spPr>
          <a:xfrm>
            <a:off x="1433195" y="2946400"/>
            <a:ext cx="1423035" cy="368300"/>
          </a:xfrm>
          <a:prstGeom prst="rect">
            <a:avLst/>
          </a:prstGeom>
          <a:noFill/>
        </p:spPr>
        <p:txBody>
          <a:bodyPr wrap="square" rtlCol="0" anchor="t">
            <a:spAutoFit/>
          </a:bodyPr>
          <a:p>
            <a:pPr algn="dist">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Impact" panose="020B0806030902050204" charset="0"/>
                <a:sym typeface="+mn-ea"/>
              </a:rPr>
              <a:t>参加本团体的活动</a:t>
            </a:r>
            <a:endParaRPr lang="zh-CN" altLang="en-US" sz="1200" b="1">
              <a:solidFill>
                <a:schemeClr val="bg1"/>
              </a:solidFill>
              <a:latin typeface="微软雅黑" panose="020B0503020204020204" pitchFamily="34" charset="-122"/>
              <a:ea typeface="微软雅黑" panose="020B0503020204020204" pitchFamily="34" charset="-122"/>
              <a:cs typeface="Impact" panose="020B0806030902050204" charset="0"/>
              <a:sym typeface="+mn-ea"/>
            </a:endParaRPr>
          </a:p>
        </p:txBody>
      </p:sp>
      <p:sp>
        <p:nvSpPr>
          <p:cNvPr id="36" name="文本框 35"/>
          <p:cNvSpPr txBox="1"/>
          <p:nvPr/>
        </p:nvSpPr>
        <p:spPr>
          <a:xfrm>
            <a:off x="1172845" y="3972560"/>
            <a:ext cx="1943100" cy="368300"/>
          </a:xfrm>
          <a:prstGeom prst="rect">
            <a:avLst/>
          </a:prstGeom>
          <a:noFill/>
        </p:spPr>
        <p:txBody>
          <a:bodyPr wrap="square" rtlCol="0" anchor="t">
            <a:spAutoFit/>
          </a:bodyPr>
          <a:p>
            <a:pPr algn="dist">
              <a:lnSpc>
                <a:spcPct val="150000"/>
              </a:lnSpc>
            </a:pPr>
            <a:r>
              <a:rPr lang="zh-CN" altLang="en-US" sz="1200" b="1">
                <a:solidFill>
                  <a:schemeClr val="bg1"/>
                </a:solidFill>
                <a:latin typeface="微软雅黑" panose="020B0503020204020204" pitchFamily="34" charset="-122"/>
                <a:ea typeface="微软雅黑" panose="020B0503020204020204" pitchFamily="34" charset="-122"/>
                <a:cs typeface="Impact" panose="020B0806030902050204" charset="0"/>
                <a:sym typeface="+mn-ea"/>
              </a:rPr>
              <a:t>获得本团体服务的优先权</a:t>
            </a:r>
            <a:endParaRPr lang="zh-CN" altLang="en-US" sz="1200" b="1">
              <a:solidFill>
                <a:schemeClr val="bg1"/>
              </a:solidFill>
              <a:latin typeface="微软雅黑" panose="020B0503020204020204" pitchFamily="34" charset="-122"/>
              <a:ea typeface="微软雅黑" panose="020B0503020204020204" pitchFamily="34" charset="-122"/>
              <a:cs typeface="Impact" panose="020B0806030902050204" charset="0"/>
              <a:sym typeface="+mn-ea"/>
            </a:endParaRPr>
          </a:p>
        </p:txBody>
      </p:sp>
      <p:sp>
        <p:nvSpPr>
          <p:cNvPr id="38" name="文本框 37"/>
          <p:cNvSpPr txBox="1"/>
          <p:nvPr/>
        </p:nvSpPr>
        <p:spPr>
          <a:xfrm>
            <a:off x="8282940" y="1763395"/>
            <a:ext cx="1716405" cy="737235"/>
          </a:xfrm>
          <a:prstGeom prst="rect">
            <a:avLst/>
          </a:prstGeom>
          <a:noFill/>
        </p:spPr>
        <p:txBody>
          <a:bodyPr wrap="square" rtlCol="0" anchor="t">
            <a:spAutoFit/>
          </a:bodyPr>
          <a:p>
            <a:pPr algn="dist">
              <a:lnSpc>
                <a:spcPct val="150000"/>
              </a:lnSpc>
            </a:pPr>
            <a:r>
              <a:rPr lang="zh-CN" altLang="en-US" sz="1400" b="1">
                <a:solidFill>
                  <a:schemeClr val="bg1"/>
                </a:solidFill>
                <a:latin typeface="微软雅黑" panose="020B0503020204020204" pitchFamily="34" charset="-122"/>
                <a:ea typeface="微软雅黑" panose="020B0503020204020204" pitchFamily="34" charset="-122"/>
                <a:cs typeface="Impact" panose="020B0806030902050204" charset="0"/>
                <a:sym typeface="+mn-ea"/>
              </a:rPr>
              <a:t>对本团体工作的批评建议权和监督权</a:t>
            </a:r>
            <a:endParaRPr lang="zh-CN" altLang="en-US" sz="1400" b="1">
              <a:solidFill>
                <a:schemeClr val="bg1"/>
              </a:solidFill>
              <a:latin typeface="微软雅黑" panose="020B0503020204020204" pitchFamily="34" charset="-122"/>
              <a:ea typeface="微软雅黑" panose="020B0503020204020204" pitchFamily="34" charset="-122"/>
              <a:cs typeface="Impact" panose="020B0806030902050204" charset="0"/>
              <a:sym typeface="+mn-ea"/>
            </a:endParaRPr>
          </a:p>
        </p:txBody>
      </p:sp>
      <p:sp>
        <p:nvSpPr>
          <p:cNvPr id="40" name="文本框 39"/>
          <p:cNvSpPr txBox="1"/>
          <p:nvPr/>
        </p:nvSpPr>
        <p:spPr>
          <a:xfrm>
            <a:off x="5841365" y="3088005"/>
            <a:ext cx="1844675" cy="414020"/>
          </a:xfrm>
          <a:prstGeom prst="rect">
            <a:avLst/>
          </a:prstGeom>
          <a:noFill/>
        </p:spPr>
        <p:txBody>
          <a:bodyPr wrap="square" rtlCol="0" anchor="t">
            <a:spAutoFit/>
          </a:bodyPr>
          <a:p>
            <a:pPr algn="dist">
              <a:lnSpc>
                <a:spcPct val="150000"/>
              </a:lnSpc>
            </a:pPr>
            <a:r>
              <a:rPr lang="zh-CN" altLang="en-US" sz="1400" b="1">
                <a:solidFill>
                  <a:schemeClr val="bg1"/>
                </a:solidFill>
                <a:latin typeface="微软雅黑" panose="020B0503020204020204" pitchFamily="34" charset="-122"/>
                <a:ea typeface="微软雅黑" panose="020B0503020204020204" pitchFamily="34" charset="-122"/>
                <a:cs typeface="Impact" panose="020B0806030902050204" charset="0"/>
                <a:sym typeface="+mn-ea"/>
              </a:rPr>
              <a:t>入会自愿，退会自由</a:t>
            </a:r>
            <a:endParaRPr lang="zh-CN" altLang="en-US" sz="1400" b="1">
              <a:solidFill>
                <a:schemeClr val="bg1"/>
              </a:solidFill>
              <a:latin typeface="微软雅黑" panose="020B0503020204020204" pitchFamily="34" charset="-122"/>
              <a:ea typeface="微软雅黑" panose="020B0503020204020204" pitchFamily="34" charset="-122"/>
              <a:cs typeface="Impact" panose="020B0806030902050204" charset="0"/>
              <a:sym typeface="+mn-ea"/>
            </a:endParaRPr>
          </a:p>
        </p:txBody>
      </p:sp>
      <p:sp>
        <p:nvSpPr>
          <p:cNvPr id="41" name="TextBox 13"/>
          <p:cNvSpPr txBox="1"/>
          <p:nvPr/>
        </p:nvSpPr>
        <p:spPr>
          <a:xfrm>
            <a:off x="1353820" y="1534795"/>
            <a:ext cx="6419850" cy="3192780"/>
          </a:xfrm>
          <a:prstGeom prst="rect">
            <a:avLst/>
          </a:prstGeom>
          <a:noFill/>
        </p:spPr>
        <p:txBody>
          <a:bodyPr wrap="square" rtlCol="0">
            <a:spAutoFit/>
          </a:bodyPr>
          <a:p>
            <a:pPr marL="171450" indent="-171450">
              <a:lnSpc>
                <a:spcPct val="160000"/>
              </a:lnSpc>
              <a:spcBef>
                <a:spcPts val="0"/>
              </a:spcBef>
              <a:spcAft>
                <a:spcPts val="0"/>
              </a:spcAft>
              <a:buFont typeface="Arial" panose="020B0604020202020204" pitchFamily="34" charset="0"/>
              <a:buChar char="•"/>
            </a:pPr>
            <a:r>
              <a:rPr lang="zh-CN" altLang="en-US" dirty="0" smtClean="0">
                <a:solidFill>
                  <a:srgbClr val="004097"/>
                </a:solidFill>
                <a:latin typeface="+mn-ea"/>
                <a:cs typeface="微软雅黑" panose="020B0503020204020204" pitchFamily="34" charset="-122"/>
                <a:sym typeface="+mn-ea"/>
              </a:rPr>
              <a:t>本团体的选举权、被选举权和表决权</a:t>
            </a:r>
            <a:endParaRPr lang="zh-CN" altLang="en-US" dirty="0" smtClean="0">
              <a:solidFill>
                <a:srgbClr val="004097"/>
              </a:solidFill>
              <a:latin typeface="+mn-ea"/>
              <a:cs typeface="微软雅黑" panose="020B0503020204020204" pitchFamily="34" charset="-122"/>
              <a:sym typeface="+mn-ea"/>
            </a:endParaRPr>
          </a:p>
          <a:p>
            <a:pPr marL="171450" indent="-171450">
              <a:lnSpc>
                <a:spcPct val="160000"/>
              </a:lnSpc>
              <a:spcBef>
                <a:spcPts val="0"/>
              </a:spcBef>
              <a:spcAft>
                <a:spcPts val="0"/>
              </a:spcAft>
              <a:buFont typeface="Arial" panose="020B0604020202020204" pitchFamily="34" charset="0"/>
              <a:buChar char="•"/>
            </a:pPr>
            <a:r>
              <a:rPr lang="zh-CN" altLang="en-US" dirty="0" smtClean="0">
                <a:solidFill>
                  <a:srgbClr val="004097"/>
                </a:solidFill>
                <a:latin typeface="+mn-ea"/>
                <a:cs typeface="微软雅黑" panose="020B0503020204020204" pitchFamily="34" charset="-122"/>
                <a:sym typeface="+mn-ea"/>
              </a:rPr>
              <a:t>参加本团体的活动</a:t>
            </a:r>
            <a:endParaRPr lang="zh-CN" altLang="en-US" dirty="0" smtClean="0">
              <a:solidFill>
                <a:srgbClr val="004097"/>
              </a:solidFill>
              <a:latin typeface="+mn-ea"/>
              <a:cs typeface="微软雅黑" panose="020B0503020204020204" pitchFamily="34" charset="-122"/>
              <a:sym typeface="+mn-ea"/>
            </a:endParaRPr>
          </a:p>
          <a:p>
            <a:pPr marL="171450" indent="-171450">
              <a:lnSpc>
                <a:spcPct val="160000"/>
              </a:lnSpc>
              <a:spcBef>
                <a:spcPts val="0"/>
              </a:spcBef>
              <a:spcAft>
                <a:spcPts val="0"/>
              </a:spcAft>
              <a:buFont typeface="Arial" panose="020B0604020202020204" pitchFamily="34" charset="0"/>
              <a:buChar char="•"/>
            </a:pPr>
            <a:r>
              <a:rPr lang="zh-CN" altLang="en-US" dirty="0" smtClean="0">
                <a:solidFill>
                  <a:srgbClr val="004097"/>
                </a:solidFill>
                <a:latin typeface="+mn-ea"/>
                <a:cs typeface="微软雅黑" panose="020B0503020204020204" pitchFamily="34" charset="-122"/>
                <a:sym typeface="+mn-ea"/>
              </a:rPr>
              <a:t>获得本团体服务的优先权</a:t>
            </a:r>
            <a:endParaRPr lang="zh-CN" altLang="en-US" dirty="0" smtClean="0">
              <a:solidFill>
                <a:srgbClr val="004097"/>
              </a:solidFill>
              <a:latin typeface="+mn-ea"/>
              <a:cs typeface="微软雅黑" panose="020B0503020204020204" pitchFamily="34" charset="-122"/>
              <a:sym typeface="+mn-ea"/>
            </a:endParaRPr>
          </a:p>
          <a:p>
            <a:pPr marL="171450" indent="-171450">
              <a:lnSpc>
                <a:spcPct val="160000"/>
              </a:lnSpc>
              <a:spcBef>
                <a:spcPts val="0"/>
              </a:spcBef>
              <a:spcAft>
                <a:spcPts val="0"/>
              </a:spcAft>
              <a:buFont typeface="Arial" panose="020B0604020202020204" pitchFamily="34" charset="0"/>
              <a:buChar char="•"/>
            </a:pPr>
            <a:r>
              <a:rPr lang="zh-CN" altLang="en-US" dirty="0" smtClean="0">
                <a:solidFill>
                  <a:srgbClr val="004097"/>
                </a:solidFill>
                <a:latin typeface="+mn-ea"/>
                <a:cs typeface="微软雅黑" panose="020B0503020204020204" pitchFamily="34" charset="-122"/>
                <a:sym typeface="+mn-ea"/>
              </a:rPr>
              <a:t>对本团体工作的批评建议权和监督权</a:t>
            </a:r>
            <a:endParaRPr lang="zh-CN" altLang="en-US" dirty="0" smtClean="0">
              <a:solidFill>
                <a:srgbClr val="004097"/>
              </a:solidFill>
              <a:latin typeface="+mn-ea"/>
              <a:cs typeface="微软雅黑" panose="020B0503020204020204" pitchFamily="34" charset="-122"/>
              <a:sym typeface="+mn-ea"/>
            </a:endParaRPr>
          </a:p>
          <a:p>
            <a:pPr marL="171450" indent="-171450">
              <a:lnSpc>
                <a:spcPct val="160000"/>
              </a:lnSpc>
              <a:spcBef>
                <a:spcPts val="0"/>
              </a:spcBef>
              <a:spcAft>
                <a:spcPts val="0"/>
              </a:spcAft>
              <a:buFont typeface="Arial" panose="020B0604020202020204" pitchFamily="34" charset="0"/>
              <a:buChar char="•"/>
            </a:pPr>
            <a:r>
              <a:rPr lang="zh-CN" altLang="en-US" dirty="0" smtClean="0">
                <a:solidFill>
                  <a:srgbClr val="004097"/>
                </a:solidFill>
                <a:latin typeface="+mn-ea"/>
                <a:cs typeface="微软雅黑" panose="020B0503020204020204" pitchFamily="34" charset="-122"/>
                <a:sym typeface="+mn-ea"/>
              </a:rPr>
              <a:t>入会自愿，退会自由</a:t>
            </a:r>
            <a:endParaRPr lang="zh-CN" altLang="en-US" dirty="0" smtClean="0">
              <a:solidFill>
                <a:srgbClr val="004097"/>
              </a:solidFill>
              <a:latin typeface="+mn-ea"/>
              <a:cs typeface="微软雅黑" panose="020B0503020204020204" pitchFamily="34" charset="-122"/>
              <a:sym typeface="+mn-ea"/>
            </a:endParaRPr>
          </a:p>
          <a:p>
            <a:pPr marL="171450" indent="-171450">
              <a:lnSpc>
                <a:spcPct val="160000"/>
              </a:lnSpc>
              <a:spcBef>
                <a:spcPts val="0"/>
              </a:spcBef>
              <a:spcAft>
                <a:spcPts val="0"/>
              </a:spcAft>
              <a:buFont typeface="Arial" panose="020B0604020202020204" pitchFamily="34" charset="0"/>
              <a:buChar char="•"/>
            </a:pPr>
            <a:r>
              <a:rPr lang="zh-CN" altLang="en-US" dirty="0" smtClean="0">
                <a:solidFill>
                  <a:srgbClr val="004097"/>
                </a:solidFill>
                <a:latin typeface="+mn-ea"/>
                <a:cs typeface="微软雅黑" panose="020B0503020204020204" pitchFamily="34" charset="-122"/>
                <a:sym typeface="+mn-ea"/>
              </a:rPr>
              <a:t>委托本会优先进行咨询服务</a:t>
            </a:r>
            <a:endParaRPr lang="zh-CN" altLang="en-US" dirty="0" smtClean="0">
              <a:solidFill>
                <a:srgbClr val="004097"/>
              </a:solidFill>
              <a:latin typeface="+mn-ea"/>
              <a:cs typeface="微软雅黑" panose="020B0503020204020204" pitchFamily="34" charset="-122"/>
              <a:sym typeface="+mn-ea"/>
            </a:endParaRPr>
          </a:p>
          <a:p>
            <a:pPr marL="171450" indent="-171450">
              <a:lnSpc>
                <a:spcPct val="160000"/>
              </a:lnSpc>
              <a:spcBef>
                <a:spcPts val="0"/>
              </a:spcBef>
              <a:spcAft>
                <a:spcPts val="0"/>
              </a:spcAft>
              <a:buFont typeface="Arial" panose="020B0604020202020204" pitchFamily="34" charset="0"/>
              <a:buChar char="•"/>
            </a:pPr>
            <a:r>
              <a:rPr lang="zh-CN" altLang="en-US" dirty="0" smtClean="0">
                <a:solidFill>
                  <a:srgbClr val="004097"/>
                </a:solidFill>
                <a:latin typeface="+mn-ea"/>
                <a:cs typeface="微软雅黑" panose="020B0503020204020204" pitchFamily="34" charset="-122"/>
                <a:sym typeface="+mn-ea"/>
              </a:rPr>
              <a:t>委托本会协助开展学术活动和举办培训班</a:t>
            </a:r>
            <a:endParaRPr lang="zh-CN" altLang="en-US" dirty="0" smtClean="0">
              <a:solidFill>
                <a:srgbClr val="004097"/>
              </a:solidFill>
              <a:latin typeface="+mn-ea"/>
              <a:cs typeface="微软雅黑" panose="020B0503020204020204" pitchFamily="34" charset="-122"/>
              <a:sym typeface="+mn-ea"/>
            </a:endParaRPr>
          </a:p>
        </p:txBody>
      </p:sp>
      <p:pic>
        <p:nvPicPr>
          <p:cNvPr id="42" name="图片 41"/>
          <p:cNvPicPr>
            <a:picLocks noChangeAspect="1"/>
          </p:cNvPicPr>
          <p:nvPr/>
        </p:nvPicPr>
        <p:blipFill>
          <a:blip r:embed="rId2"/>
          <a:stretch>
            <a:fillRect/>
          </a:stretch>
        </p:blipFill>
        <p:spPr>
          <a:xfrm>
            <a:off x="7520305" y="1719580"/>
            <a:ext cx="3150870" cy="315087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3" name="矩形 22"/>
          <p:cNvSpPr/>
          <p:nvPr/>
        </p:nvSpPr>
        <p:spPr>
          <a:xfrm>
            <a:off x="635" y="0"/>
            <a:ext cx="12191365" cy="6858000"/>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矩形 4"/>
          <p:cNvSpPr/>
          <p:nvPr/>
        </p:nvSpPr>
        <p:spPr>
          <a:xfrm>
            <a:off x="125254" y="89059"/>
            <a:ext cx="1228725" cy="122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25254" y="5495449"/>
            <a:ext cx="1228725" cy="122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矩形 10"/>
          <p:cNvSpPr/>
          <p:nvPr/>
        </p:nvSpPr>
        <p:spPr>
          <a:xfrm>
            <a:off x="10842149" y="5495449"/>
            <a:ext cx="1228725" cy="122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矩形 5"/>
          <p:cNvSpPr/>
          <p:nvPr/>
        </p:nvSpPr>
        <p:spPr>
          <a:xfrm>
            <a:off x="10842149" y="89059"/>
            <a:ext cx="1228725" cy="122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250190" y="226060"/>
            <a:ext cx="11692255" cy="6384925"/>
          </a:xfrm>
          <a:prstGeom prst="rect">
            <a:avLst/>
          </a:prstGeom>
          <a:solidFill>
            <a:srgbClr val="004097"/>
          </a:solidFill>
          <a:ln>
            <a:noFill/>
          </a:ln>
          <a:effectLst>
            <a:glow rad="127000">
              <a:schemeClr val="tx1">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文本框 12"/>
          <p:cNvSpPr txBox="1"/>
          <p:nvPr/>
        </p:nvSpPr>
        <p:spPr>
          <a:xfrm>
            <a:off x="4028440" y="2819400"/>
            <a:ext cx="4136390" cy="1198880"/>
          </a:xfrm>
          <a:prstGeom prst="rect">
            <a:avLst/>
          </a:prstGeom>
          <a:noFill/>
        </p:spPr>
        <p:txBody>
          <a:bodyPr wrap="none" rtlCol="0">
            <a:spAutoFit/>
          </a:bodyPr>
          <a:p>
            <a:r>
              <a:rPr lang="en-US" altLang="zh-CN" sz="7200">
                <a:solidFill>
                  <a:schemeClr val="bg1"/>
                </a:solidFill>
                <a:latin typeface="Impact" panose="020B0806030902050204" charset="0"/>
                <a:cs typeface="Impact" panose="020B0806030902050204" charset="0"/>
              </a:rPr>
              <a:t>Thank  you</a:t>
            </a:r>
            <a:endParaRPr lang="en-US" altLang="zh-CN" sz="7200">
              <a:solidFill>
                <a:schemeClr val="bg1"/>
              </a:solidFill>
              <a:latin typeface="Impact" panose="020B0806030902050204" charset="0"/>
              <a:cs typeface="Impact" panose="020B0806030902050204" charset="0"/>
            </a:endParaRPr>
          </a:p>
        </p:txBody>
      </p:sp>
      <p:sp>
        <p:nvSpPr>
          <p:cNvPr id="19" name="圆角矩形 18"/>
          <p:cNvSpPr/>
          <p:nvPr/>
        </p:nvSpPr>
        <p:spPr>
          <a:xfrm>
            <a:off x="2989580" y="2192020"/>
            <a:ext cx="716915" cy="697230"/>
          </a:xfrm>
          <a:prstGeom prst="roundRect">
            <a:avLst/>
          </a:prstGeom>
          <a:solidFill>
            <a:schemeClr val="bg1"/>
          </a:solidFill>
          <a:ln>
            <a:solidFill>
              <a:srgbClr val="004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3311525" y="1854200"/>
            <a:ext cx="716915" cy="697230"/>
          </a:xfrm>
          <a:prstGeom prst="roundRect">
            <a:avLst/>
          </a:prstGeom>
          <a:solidFill>
            <a:schemeClr val="bg1"/>
          </a:solidFill>
          <a:ln>
            <a:solidFill>
              <a:srgbClr val="004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8327390" y="4247515"/>
            <a:ext cx="716915" cy="697230"/>
          </a:xfrm>
          <a:prstGeom prst="roundRect">
            <a:avLst/>
          </a:prstGeom>
          <a:solidFill>
            <a:schemeClr val="bg1"/>
          </a:solidFill>
          <a:ln>
            <a:solidFill>
              <a:srgbClr val="004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8649335" y="3919220"/>
            <a:ext cx="716915" cy="697230"/>
          </a:xfrm>
          <a:prstGeom prst="roundRect">
            <a:avLst/>
          </a:prstGeom>
          <a:solidFill>
            <a:schemeClr val="bg1"/>
          </a:solidFill>
          <a:ln>
            <a:solidFill>
              <a:srgbClr val="004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7762_3*m_i*1_2"/>
  <p:tag name="KSO_WM_TEMPLATE_CATEGORY" val="diagram"/>
  <p:tag name="KSO_WM_TEMPLATE_INDEX" val="20187762"/>
  <p:tag name="KSO_WM_UNIT_LAYERLEVEL" val="1_1"/>
  <p:tag name="KSO_WM_TAG_VERSION" val="1.0"/>
  <p:tag name="KSO_WM_BEAUTIFY_FLAG" val="#wm#"/>
  <p:tag name="KSO_WM_UNIT_LINE_FORE_SCHEMECOLOR_INDEX" val="13"/>
  <p:tag name="KSO_WM_UNIT_LINE_FILL_TYPE" val="2"/>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762_3*m_h_i*1_2_2"/>
  <p:tag name="KSO_WM_TEMPLATE_CATEGORY" val="diagram"/>
  <p:tag name="KSO_WM_TEMPLATE_INDEX" val="2018776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7.xml><?xml version="1.0" encoding="utf-8"?>
<p:tagLst xmlns:p="http://schemas.openxmlformats.org/presentationml/2006/main">
  <p:tag name="KSO_WM_UNIT_VALUE" val="78*78"/>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187762_3*m_h_x*1_2_1"/>
  <p:tag name="KSO_WM_TEMPLATE_CATEGORY" val="diagram"/>
  <p:tag name="KSO_WM_TEMPLATE_INDEX" val="20187762"/>
  <p:tag name="KSO_WM_UNIT_LAYERLEVEL" val="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7762_3*m_h_i*1_3_2"/>
  <p:tag name="KSO_WM_TEMPLATE_CATEGORY" val="diagram"/>
  <p:tag name="KSO_WM_TEMPLATE_INDEX" val="20187762"/>
  <p:tag name="KSO_WM_UNIT_LAYERLEVEL" val="1_1_1"/>
  <p:tag name="KSO_WM_TAG_VERSION" val="1.0"/>
  <p:tag name="KSO_WM_BEAUTIFY_FLAG" val="#wm#"/>
  <p:tag name="KSO_WM_UNIT_FILL_FORE_SCHEMECOLOR_INDEX" val="13"/>
  <p:tag name="KSO_WM_UNIT_FILL_TYPE" val="1"/>
  <p:tag name="KSO_WM_UNIT_TEXT_FILL_FORE_SCHEMECOLOR_INDEX" val="14"/>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762_3*m_i*1_1"/>
  <p:tag name="KSO_WM_TEMPLATE_CATEGORY" val="diagram"/>
  <p:tag name="KSO_WM_TEMPLATE_INDEX" val="20187762"/>
  <p:tag name="KSO_WM_UNIT_LAYERLEVEL" val="1_1"/>
  <p:tag name="KSO_WM_TAG_VERSION" val="1.0"/>
  <p:tag name="KSO_WM_BEAUTIFY_FLAG" val="#wm#"/>
  <p:tag name="KSO_WM_UNIT_FILL_FORE_SCHEMECOLOR_INDEX" val="5"/>
  <p:tag name="KSO_WM_UNI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762_3*m_h_i*1_1_2"/>
  <p:tag name="KSO_WM_TEMPLATE_CATEGORY" val="diagram"/>
  <p:tag name="KSO_WM_TEMPLATE_INDEX" val="20187762"/>
  <p:tag name="KSO_WM_UNIT_LAYERLEVEL" val="1_1_1"/>
  <p:tag name="KSO_WM_TAG_VERSION" val="1.0"/>
  <p:tag name="KSO_WM_BEAUTIFY_FLAG" val="#wm#"/>
  <p:tag name="KSO_WM_UNIT_FILL_FORE_SCHEMECOLOR_INDEX" val="13"/>
  <p:tag name="KSO_WM_UNIT_FILL_TYPE" val="1"/>
  <p:tag name="KSO_WM_UNIT_TEXT_FILL_FORE_SCHEMECOLOR_INDEX" val="14"/>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762_3*m_h_i*1_2_2"/>
  <p:tag name="KSO_WM_TEMPLATE_CATEGORY" val="diagram"/>
  <p:tag name="KSO_WM_TEMPLATE_INDEX" val="2018776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72.xml><?xml version="1.0" encoding="utf-8"?>
<p:tagLst xmlns:p="http://schemas.openxmlformats.org/presentationml/2006/main">
  <p:tag name="KSO_WM_UNIT_VALUE" val="78*78"/>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187762_3*m_h_x*1_2_1"/>
  <p:tag name="KSO_WM_TEMPLATE_CATEGORY" val="diagram"/>
  <p:tag name="KSO_WM_TEMPLATE_INDEX" val="20187762"/>
  <p:tag name="KSO_WM_UNIT_LAYERLEVEL" val="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7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8.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2530</Words>
  <Application>WPS 演示</Application>
  <PresentationFormat>宽屏</PresentationFormat>
  <Paragraphs>142</Paragraphs>
  <Slides>9</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微软雅黑</vt:lpstr>
      <vt:lpstr>Wingdings</vt:lpstr>
      <vt:lpstr>Arial Bold</vt:lpstr>
      <vt:lpstr>Impact</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朱嘉诚</cp:lastModifiedBy>
  <cp:revision>199</cp:revision>
  <dcterms:created xsi:type="dcterms:W3CDTF">2021-09-28T10:27:00Z</dcterms:created>
  <dcterms:modified xsi:type="dcterms:W3CDTF">2021-10-05T01:03:18Z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TemplateUUID">
    <vt:lpwstr>v1.0_mb_hqe5f3K0AZMwlP4NdbUBCw==</vt:lpwstr>
  </property>
</Properties>
</file>